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2" r:id="rId2"/>
    <p:sldId id="265" r:id="rId3"/>
    <p:sldId id="267" r:id="rId4"/>
    <p:sldId id="269" r:id="rId5"/>
    <p:sldId id="259" r:id="rId6"/>
    <p:sldId id="260" r:id="rId7"/>
    <p:sldId id="256" r:id="rId8"/>
    <p:sldId id="257" r:id="rId9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7"/>
    <p:restoredTop sz="94695"/>
  </p:normalViewPr>
  <p:slideViewPr>
    <p:cSldViewPr>
      <p:cViewPr varScale="1">
        <p:scale>
          <a:sx n="36" d="100"/>
          <a:sy n="36" d="100"/>
        </p:scale>
        <p:origin x="1002" y="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8288000" cy="6858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Oval 5"/>
          <p:cNvSpPr/>
          <p:nvPr/>
        </p:nvSpPr>
        <p:spPr>
          <a:xfrm>
            <a:off x="-2" y="1"/>
            <a:ext cx="18288000" cy="6858002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440206"/>
            <a:ext cx="11658600" cy="2194560"/>
          </a:xfrm>
        </p:spPr>
        <p:txBody>
          <a:bodyPr anchor="ctr">
            <a:normAutofit/>
          </a:bodyPr>
          <a:lstStyle>
            <a:lvl1pPr algn="r">
              <a:defRPr sz="7500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15900" y="7440206"/>
            <a:ext cx="4800600" cy="219456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7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685800" indent="0" algn="ctr">
              <a:buNone/>
              <a:defRPr sz="27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700"/>
            </a:lvl4pPr>
            <a:lvl5pPr marL="2743200" indent="0" algn="ctr">
              <a:buNone/>
              <a:defRPr sz="2700"/>
            </a:lvl5pPr>
            <a:lvl6pPr marL="3429000" indent="0" algn="ctr">
              <a:buNone/>
              <a:defRPr sz="2700"/>
            </a:lvl6pPr>
            <a:lvl7pPr marL="4114800" indent="0" algn="ctr">
              <a:buNone/>
              <a:defRPr sz="2700"/>
            </a:lvl7pPr>
            <a:lvl8pPr marL="4800600" indent="0" algn="ctr">
              <a:buNone/>
              <a:defRPr sz="2700"/>
            </a:lvl8pPr>
            <a:lvl9pPr marL="5486400" indent="0" algn="ctr">
              <a:buNone/>
              <a:defRPr sz="27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9566910"/>
            <a:ext cx="4206240" cy="276999"/>
          </a:xfrm>
        </p:spPr>
        <p:txBody>
          <a:bodyPr/>
          <a:lstStyle>
            <a:lvl1pPr algn="l">
              <a:defRPr/>
            </a:lvl1pPr>
          </a:lstStyle>
          <a:p>
            <a:fld id="{3714B5DB-2EC2-469A-B262-DC3126A2922C}" type="datetimeFigureOut">
              <a:rPr lang="en-ID" smtClean="0"/>
              <a:t>15/11/2025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17920" y="9566910"/>
            <a:ext cx="5852160" cy="276999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3167361" y="9566910"/>
            <a:ext cx="4206240" cy="276999"/>
          </a:xfrm>
        </p:spPr>
        <p:txBody>
          <a:bodyPr/>
          <a:lstStyle/>
          <a:p>
            <a:fld id="{EFA96190-56A9-446A-BE25-FAB1194AD807}" type="slidenum">
              <a:rPr lang="en-ID" smtClean="0"/>
              <a:t>‹#›</a:t>
            </a:fld>
            <a:endParaRPr lang="en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2580265" y="7896159"/>
            <a:ext cx="0" cy="13716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7539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4400" y="411480"/>
            <a:ext cx="16459200" cy="164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440206"/>
            <a:ext cx="12230100" cy="2194560"/>
          </a:xfrm>
        </p:spPr>
        <p:txBody>
          <a:bodyPr>
            <a:noAutofit/>
          </a:bodyPr>
          <a:lstStyle/>
          <a:p>
            <a:r>
              <a:rPr lang="en-US" sz="4000" dirty="0">
                <a:latin typeface="Baloo Bhaijaan" panose="03080902040302020200" pitchFamily="66" charset="-78"/>
                <a:ea typeface="ADLaM Display" panose="02010000000000000000" pitchFamily="2" charset="77"/>
                <a:cs typeface="Baloo Bhaijaan" panose="03080902040302020200" pitchFamily="66" charset="-78"/>
              </a:rPr>
              <a:t>RAPAT KOORDINASI VIRTUAL</a:t>
            </a:r>
            <a:r>
              <a:rPr lang="en-US" sz="6000" dirty="0"/>
              <a:t>  </a:t>
            </a:r>
            <a:br>
              <a:rPr lang="en-US" sz="6000" dirty="0"/>
            </a:br>
            <a:r>
              <a:rPr lang="en-US" sz="4000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PERSIAPAN HUT 80 PGRI/HGN 2025 </a:t>
            </a:r>
            <a:br>
              <a:rPr lang="en-US" sz="4000" dirty="0">
                <a:latin typeface="Baloo Bhaijaan" panose="03080902040302020200" pitchFamily="66" charset="-78"/>
                <a:cs typeface="Baloo Bhaijaan" panose="03080902040302020200" pitchFamily="66" charset="-78"/>
              </a:rPr>
            </a:br>
            <a:r>
              <a:rPr lang="en-US" sz="4000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PORSENIJAR TINGKAT NASIONAL</a:t>
            </a:r>
            <a:r>
              <a:rPr lang="en-US" sz="6000" dirty="0"/>
              <a:t> </a:t>
            </a:r>
            <a:r>
              <a:rPr lang="en-US" sz="4000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2025</a:t>
            </a:r>
            <a:endParaRPr lang="en-ID" sz="4000" dirty="0">
              <a:latin typeface="Baloo Bhaijaan" panose="03080902040302020200" pitchFamily="66" charset="-78"/>
              <a:cs typeface="Baloo Bhaijaan" panose="03080902040302020200" pitchFamily="66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Aldhabi" pitchFamily="2" charset="-78"/>
                <a:cs typeface="Aldhabi" pitchFamily="2" charset="-78"/>
              </a:rPr>
              <a:t>Unifah Rosyidi</a:t>
            </a:r>
          </a:p>
          <a:p>
            <a:r>
              <a:rPr lang="en-US" sz="4400" dirty="0" err="1">
                <a:latin typeface="Aldhabi" pitchFamily="2" charset="-78"/>
                <a:cs typeface="Aldhabi" pitchFamily="2" charset="-78"/>
              </a:rPr>
              <a:t>Ketua</a:t>
            </a:r>
            <a:r>
              <a:rPr lang="en-US" sz="4400" dirty="0">
                <a:latin typeface="Aldhabi" pitchFamily="2" charset="-78"/>
                <a:cs typeface="Aldhabi" pitchFamily="2" charset="-78"/>
              </a:rPr>
              <a:t> Umum PB PGRI</a:t>
            </a:r>
            <a:endParaRPr lang="en-ID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6F11A-4336-4888-7D3F-E31175231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11480"/>
            <a:ext cx="16916400" cy="90754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FDD389-9B4C-51FA-9BBF-5A5C34D2187A}"/>
              </a:ext>
            </a:extLst>
          </p:cNvPr>
          <p:cNvSpPr txBox="1"/>
          <p:nvPr/>
        </p:nvSpPr>
        <p:spPr>
          <a:xfrm>
            <a:off x="1272988" y="-419100"/>
            <a:ext cx="16535400" cy="1775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Agenda</a:t>
            </a:r>
          </a:p>
          <a:p>
            <a:pPr algn="just"/>
            <a:r>
              <a:rPr lang="en-US" sz="3600" dirty="0" err="1"/>
              <a:t>Apresiasi</a:t>
            </a:r>
            <a:r>
              <a:rPr lang="en-US" sz="3600" dirty="0"/>
              <a:t> </a:t>
            </a:r>
            <a:r>
              <a:rPr lang="en-US" sz="3600" dirty="0" err="1"/>
              <a:t>kepada</a:t>
            </a:r>
            <a:r>
              <a:rPr lang="en-US" sz="3600" dirty="0"/>
              <a:t> Bapak </a:t>
            </a:r>
            <a:r>
              <a:rPr lang="en-US" sz="3600" dirty="0" err="1"/>
              <a:t>Presiden</a:t>
            </a:r>
            <a:r>
              <a:rPr lang="en-US" sz="3600" dirty="0"/>
              <a:t> Prabowo </a:t>
            </a:r>
            <a:r>
              <a:rPr lang="en-US" sz="3600" dirty="0" err="1"/>
              <a:t>atas</a:t>
            </a:r>
            <a:r>
              <a:rPr lang="en-US" sz="3600" dirty="0"/>
              <a:t>  </a:t>
            </a:r>
            <a:r>
              <a:rPr lang="en-US" sz="3600" dirty="0" err="1"/>
              <a:t>rehabilitasi</a:t>
            </a:r>
            <a:r>
              <a:rPr lang="en-US" sz="3600" dirty="0"/>
              <a:t> </a:t>
            </a:r>
            <a:r>
              <a:rPr lang="en-US" sz="3600" dirty="0" err="1"/>
              <a:t>bapak</a:t>
            </a:r>
            <a:r>
              <a:rPr lang="en-US" sz="3600" dirty="0"/>
              <a:t> </a:t>
            </a:r>
            <a:r>
              <a:rPr lang="en-US" sz="3600" dirty="0" err="1"/>
              <a:t>Rasnal</a:t>
            </a:r>
            <a:r>
              <a:rPr lang="en-US" sz="3600" dirty="0"/>
              <a:t> dan Bapak </a:t>
            </a:r>
            <a:r>
              <a:rPr lang="en-US" sz="3600" dirty="0" err="1"/>
              <a:t>Moeis</a:t>
            </a:r>
            <a:r>
              <a:rPr lang="en-US" sz="3600" dirty="0"/>
              <a:t> , </a:t>
            </a:r>
            <a:r>
              <a:rPr lang="en-US" sz="3600" dirty="0" err="1"/>
              <a:t>Anggota</a:t>
            </a:r>
            <a:r>
              <a:rPr lang="en-US" sz="3600" dirty="0"/>
              <a:t> PGRI </a:t>
            </a:r>
            <a:r>
              <a:rPr lang="en-US" sz="3600" dirty="0" err="1"/>
              <a:t>Kab</a:t>
            </a:r>
            <a:r>
              <a:rPr lang="en-US" sz="3600" dirty="0"/>
              <a:t> </a:t>
            </a:r>
            <a:r>
              <a:rPr lang="en-US" sz="3600" dirty="0" err="1"/>
              <a:t>Luwuk</a:t>
            </a:r>
            <a:r>
              <a:rPr lang="en-US" sz="3600" dirty="0"/>
              <a:t> Utara </a:t>
            </a:r>
            <a:r>
              <a:rPr lang="en-US" sz="3600" dirty="0" err="1"/>
              <a:t>rov</a:t>
            </a:r>
            <a:r>
              <a:rPr lang="en-US" sz="3600" dirty="0"/>
              <a:t> </a:t>
            </a:r>
            <a:r>
              <a:rPr lang="en-US" sz="3600" dirty="0" err="1"/>
              <a:t>Sulsel</a:t>
            </a:r>
            <a:r>
              <a:rPr lang="en-US" sz="3600" dirty="0"/>
              <a:t>. TKs </a:t>
            </a:r>
            <a:r>
              <a:rPr lang="en-US" sz="3600" dirty="0" err="1"/>
              <a:t>kpd</a:t>
            </a:r>
            <a:r>
              <a:rPr lang="en-US" sz="3600" dirty="0"/>
              <a:t> </a:t>
            </a:r>
            <a:r>
              <a:rPr lang="en-US" sz="3600" dirty="0" err="1"/>
              <a:t>Ketua</a:t>
            </a:r>
            <a:r>
              <a:rPr lang="en-US" sz="3600" dirty="0"/>
              <a:t> PGRI </a:t>
            </a:r>
            <a:r>
              <a:rPr lang="en-US" sz="3600" dirty="0" err="1"/>
              <a:t>Luwuk</a:t>
            </a:r>
            <a:r>
              <a:rPr lang="en-US" sz="3600" dirty="0"/>
              <a:t> Utara, </a:t>
            </a:r>
            <a:r>
              <a:rPr lang="en-US" sz="3600" dirty="0" err="1"/>
              <a:t>Kmite</a:t>
            </a:r>
            <a:r>
              <a:rPr lang="en-US" sz="3600" dirty="0"/>
              <a:t> </a:t>
            </a:r>
            <a:r>
              <a:rPr lang="en-US" sz="3600" dirty="0" err="1"/>
              <a:t>Sekolah</a:t>
            </a:r>
            <a:r>
              <a:rPr lang="en-US" sz="3600" dirty="0"/>
              <a:t> SMA 1 </a:t>
            </a:r>
            <a:r>
              <a:rPr lang="en-US" sz="3600" dirty="0" err="1"/>
              <a:t>Luwuk</a:t>
            </a:r>
            <a:r>
              <a:rPr lang="en-US" sz="3600" dirty="0"/>
              <a:t> Utara, PGRI Prov </a:t>
            </a:r>
            <a:r>
              <a:rPr lang="en-US" sz="3600" dirty="0" err="1"/>
              <a:t>Sulsel</a:t>
            </a:r>
            <a:r>
              <a:rPr lang="en-US" sz="3600" dirty="0"/>
              <a:t> </a:t>
            </a:r>
            <a:r>
              <a:rPr lang="en-US" sz="3600" dirty="0" err="1"/>
              <a:t>semua</a:t>
            </a:r>
            <a:r>
              <a:rPr lang="en-US" sz="3600" dirty="0"/>
              <a:t> </a:t>
            </a:r>
            <a:r>
              <a:rPr lang="en-US" sz="3600" dirty="0" err="1"/>
              <a:t>anggota</a:t>
            </a:r>
            <a:r>
              <a:rPr lang="en-US" sz="3600" dirty="0"/>
              <a:t> </a:t>
            </a:r>
            <a:r>
              <a:rPr lang="en-US" sz="3600" dirty="0" err="1"/>
              <a:t>pgri</a:t>
            </a:r>
            <a:r>
              <a:rPr lang="en-US" sz="3600" dirty="0"/>
              <a:t> </a:t>
            </a:r>
            <a:r>
              <a:rPr lang="en-US" sz="3600" dirty="0" err="1"/>
              <a:t>Luwuk</a:t>
            </a:r>
            <a:r>
              <a:rPr lang="en-US" sz="3600" dirty="0"/>
              <a:t> Utara dan </a:t>
            </a:r>
            <a:r>
              <a:rPr lang="en-US" sz="3600" dirty="0" err="1"/>
              <a:t>seluruh</a:t>
            </a:r>
            <a:r>
              <a:rPr lang="en-US" sz="3600" dirty="0"/>
              <a:t> Indonesia dan </a:t>
            </a:r>
            <a:r>
              <a:rPr lang="en-US" sz="3600" dirty="0" err="1"/>
              <a:t>semua</a:t>
            </a:r>
            <a:r>
              <a:rPr lang="en-US" sz="3600" dirty="0"/>
              <a:t> </a:t>
            </a:r>
            <a:r>
              <a:rPr lang="en-US" sz="3600" dirty="0" err="1"/>
              <a:t>fihak</a:t>
            </a:r>
            <a:r>
              <a:rPr lang="en-US" sz="3600" dirty="0"/>
              <a:t> </a:t>
            </a:r>
            <a:r>
              <a:rPr lang="en-US" sz="3600" dirty="0" err="1"/>
              <a:t>atas</a:t>
            </a:r>
            <a:r>
              <a:rPr lang="en-US" sz="3600" dirty="0"/>
              <a:t> </a:t>
            </a:r>
            <a:r>
              <a:rPr lang="en-US" sz="3600" dirty="0" err="1"/>
              <a:t>dukungannya</a:t>
            </a:r>
            <a:r>
              <a:rPr lang="en-US" sz="3600" dirty="0"/>
              <a:t> </a:t>
            </a:r>
            <a:r>
              <a:rPr lang="en-US" sz="3600" dirty="0" err="1"/>
              <a:t>kpd</a:t>
            </a:r>
            <a:r>
              <a:rPr lang="en-US" sz="3600" dirty="0"/>
              <a:t> Bapak Guru </a:t>
            </a:r>
            <a:r>
              <a:rPr lang="en-US" sz="3600" dirty="0" err="1"/>
              <a:t>Rasnal</a:t>
            </a:r>
            <a:r>
              <a:rPr lang="en-US" sz="3600" dirty="0"/>
              <a:t> dan </a:t>
            </a:r>
            <a:r>
              <a:rPr lang="en-US" sz="3600" dirty="0" err="1"/>
              <a:t>pak</a:t>
            </a:r>
            <a:r>
              <a:rPr lang="en-US" sz="3600" dirty="0"/>
              <a:t> </a:t>
            </a:r>
            <a:r>
              <a:rPr lang="en-US" sz="3600" dirty="0" err="1"/>
              <a:t>Moeis</a:t>
            </a:r>
            <a:endParaRPr lang="en-US" sz="3600" dirty="0"/>
          </a:p>
          <a:p>
            <a:pPr algn="just"/>
            <a:endParaRPr lang="en-US" sz="3600" dirty="0"/>
          </a:p>
          <a:p>
            <a:pPr marL="742950" indent="-742950" algn="just">
              <a:buAutoNum type="arabicPeriod"/>
            </a:pPr>
            <a:r>
              <a:rPr lang="en-US" sz="2800" dirty="0" err="1"/>
              <a:t>Pembukaan</a:t>
            </a:r>
            <a:endParaRPr lang="en-US" sz="2800" dirty="0"/>
          </a:p>
          <a:p>
            <a:pPr marL="742950" indent="-742950" algn="just">
              <a:buAutoNum type="arabicPeriod"/>
            </a:pPr>
            <a:r>
              <a:rPr lang="en-US" sz="2800" dirty="0" err="1"/>
              <a:t>Pengantar</a:t>
            </a:r>
            <a:r>
              <a:rPr lang="en-US" sz="2800" dirty="0"/>
              <a:t> oleh </a:t>
            </a:r>
            <a:r>
              <a:rPr lang="en-US" sz="2800" dirty="0" err="1"/>
              <a:t>pak</a:t>
            </a:r>
            <a:r>
              <a:rPr lang="en-US" sz="2800" dirty="0"/>
              <a:t> </a:t>
            </a:r>
            <a:r>
              <a:rPr lang="en-US" sz="2800" dirty="0" err="1"/>
              <a:t>sekjen</a:t>
            </a:r>
            <a:endParaRPr lang="en-US" sz="2800" dirty="0"/>
          </a:p>
          <a:p>
            <a:pPr marL="742950" indent="-742950" algn="just">
              <a:buAutoNum type="arabicPeriod"/>
            </a:pPr>
            <a:r>
              <a:rPr lang="en-US" sz="2800" dirty="0" err="1"/>
              <a:t>Laaporan</a:t>
            </a:r>
            <a:r>
              <a:rPr lang="en-US" sz="2800" dirty="0"/>
              <a:t> dan </a:t>
            </a:r>
            <a:r>
              <a:rPr lang="en-US" sz="2800" dirty="0" err="1"/>
              <a:t>Penjelasan</a:t>
            </a:r>
            <a:r>
              <a:rPr lang="en-US" sz="2800" dirty="0"/>
              <a:t> Teknis </a:t>
            </a:r>
            <a:r>
              <a:rPr lang="en-US" sz="2800" dirty="0" err="1"/>
              <a:t>Porsenijar</a:t>
            </a:r>
            <a:r>
              <a:rPr lang="en-US" sz="2800" dirty="0"/>
              <a:t> oleh </a:t>
            </a:r>
            <a:r>
              <a:rPr lang="en-US" sz="2800" dirty="0" err="1"/>
              <a:t>Ketua</a:t>
            </a:r>
            <a:r>
              <a:rPr lang="en-US" sz="2800" dirty="0"/>
              <a:t> PGRI </a:t>
            </a:r>
            <a:r>
              <a:rPr lang="en-US" sz="2800" dirty="0" err="1"/>
              <a:t>Provinsi</a:t>
            </a:r>
            <a:r>
              <a:rPr lang="en-US" sz="2800" dirty="0"/>
              <a:t> Jabar</a:t>
            </a:r>
          </a:p>
          <a:p>
            <a:pPr marL="742950" indent="-742950" algn="just">
              <a:buAutoNum type="arabicPeriod"/>
            </a:pPr>
            <a:r>
              <a:rPr lang="en-US" sz="2800" dirty="0" err="1"/>
              <a:t>Paparan</a:t>
            </a:r>
            <a:r>
              <a:rPr lang="en-US" sz="2800" dirty="0"/>
              <a:t> </a:t>
            </a:r>
            <a:r>
              <a:rPr lang="en-US" sz="2800" dirty="0" err="1"/>
              <a:t>singkat</a:t>
            </a:r>
            <a:r>
              <a:rPr lang="en-US" sz="2800" dirty="0"/>
              <a:t> </a:t>
            </a:r>
            <a:r>
              <a:rPr lang="en-US" sz="2800" dirty="0" err="1"/>
              <a:t>Ketum</a:t>
            </a:r>
            <a:endParaRPr lang="en-US" sz="2800" dirty="0"/>
          </a:p>
          <a:p>
            <a:pPr marL="742950" indent="-742950" algn="just">
              <a:buAutoNum type="arabicPeriod"/>
            </a:pPr>
            <a:r>
              <a:rPr lang="en-US" sz="2800" dirty="0"/>
              <a:t>Tanya Jawab</a:t>
            </a:r>
          </a:p>
          <a:p>
            <a:pPr marL="742950" indent="-742950" algn="just">
              <a:buAutoNum type="arabicPeriod"/>
            </a:pPr>
            <a:r>
              <a:rPr lang="en-US" sz="2800" dirty="0" err="1"/>
              <a:t>Penutup</a:t>
            </a:r>
            <a:endParaRPr lang="en-US" sz="2800" dirty="0"/>
          </a:p>
          <a:p>
            <a:pPr marL="742950" indent="-742950" algn="just">
              <a:buAutoNum type="arabicPeriod"/>
            </a:pPr>
            <a:endParaRPr lang="en-US" sz="2800" dirty="0"/>
          </a:p>
          <a:p>
            <a:pPr algn="just"/>
            <a:r>
              <a:rPr lang="en-US" sz="2800" dirty="0"/>
              <a:t> Yang </a:t>
            </a:r>
            <a:r>
              <a:rPr lang="en-US" sz="2800" dirty="0" err="1"/>
              <a:t>tengah</a:t>
            </a:r>
            <a:r>
              <a:rPr lang="en-US" sz="2800" dirty="0"/>
              <a:t> </a:t>
            </a:r>
            <a:r>
              <a:rPr lang="en-US" sz="2800" dirty="0" err="1"/>
              <a:t>diperjuangkan</a:t>
            </a:r>
            <a:r>
              <a:rPr lang="en-US" sz="2800" dirty="0"/>
              <a:t>:</a:t>
            </a:r>
          </a:p>
          <a:p>
            <a:pPr marL="514350" indent="-514350" algn="just">
              <a:buAutoNum type="arabicPeriod"/>
            </a:pPr>
            <a:r>
              <a:rPr lang="en-US" sz="2800" dirty="0" err="1"/>
              <a:t>Revisi</a:t>
            </a:r>
            <a:r>
              <a:rPr lang="en-US" sz="2800" dirty="0"/>
              <a:t> UU </a:t>
            </a:r>
            <a:r>
              <a:rPr lang="en-US" sz="2800" dirty="0" err="1"/>
              <a:t>Sisdiknas</a:t>
            </a:r>
            <a:r>
              <a:rPr lang="en-US" sz="2800" dirty="0"/>
              <a:t>. </a:t>
            </a:r>
            <a:r>
              <a:rPr lang="en-US" sz="2800" dirty="0" err="1"/>
              <a:t>Tunjangan</a:t>
            </a:r>
            <a:r>
              <a:rPr lang="en-US" sz="2800" dirty="0"/>
              <a:t> </a:t>
            </a:r>
            <a:r>
              <a:rPr lang="en-US" sz="2800" dirty="0" err="1"/>
              <a:t>Progfesi</a:t>
            </a:r>
            <a:r>
              <a:rPr lang="en-US" sz="2800" dirty="0"/>
              <a:t> Guru dan Dosen </a:t>
            </a:r>
            <a:r>
              <a:rPr lang="en-US" sz="2800" dirty="0" err="1"/>
              <a:t>melekat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batang</a:t>
            </a:r>
            <a:r>
              <a:rPr lang="en-US" sz="2800" dirty="0"/>
              <a:t> </a:t>
            </a:r>
            <a:r>
              <a:rPr lang="en-US" sz="2800" dirty="0" err="1"/>
              <a:t>tubuh</a:t>
            </a:r>
            <a:r>
              <a:rPr lang="en-US" sz="2800" dirty="0"/>
              <a:t> minimal 1 x </a:t>
            </a:r>
            <a:r>
              <a:rPr lang="en-US" sz="2800" dirty="0" err="1"/>
              <a:t>gaji</a:t>
            </a:r>
            <a:r>
              <a:rPr lang="en-US" sz="2800" dirty="0"/>
              <a:t> </a:t>
            </a:r>
            <a:r>
              <a:rPr lang="en-US" sz="2800" dirty="0" err="1"/>
              <a:t>pokok</a:t>
            </a:r>
            <a:r>
              <a:rPr lang="en-US" sz="2800" dirty="0"/>
              <a:t> guru/</a:t>
            </a:r>
            <a:r>
              <a:rPr lang="en-US" sz="2800" dirty="0" err="1"/>
              <a:t>dosen</a:t>
            </a:r>
            <a:r>
              <a:rPr lang="en-US" sz="2800" dirty="0"/>
              <a:t> negeri </a:t>
            </a:r>
            <a:r>
              <a:rPr lang="en-US" sz="2800" dirty="0" err="1"/>
              <a:t>swasta</a:t>
            </a:r>
            <a:r>
              <a:rPr lang="en-US" sz="2800" dirty="0"/>
              <a:t>.</a:t>
            </a:r>
          </a:p>
          <a:p>
            <a:pPr marL="514350" indent="-514350" algn="just">
              <a:buAutoNum type="arabicPeriod"/>
            </a:pPr>
            <a:r>
              <a:rPr lang="en-US" sz="2800" dirty="0"/>
              <a:t>20 % dana Pendidikan </a:t>
            </a:r>
            <a:r>
              <a:rPr lang="en-US" sz="2800" dirty="0" err="1"/>
              <a:t>dialokasikan</a:t>
            </a:r>
            <a:r>
              <a:rPr lang="en-US" sz="2800" dirty="0"/>
              <a:t> </a:t>
            </a:r>
            <a:r>
              <a:rPr lang="en-US" sz="2800" dirty="0" err="1"/>
              <a:t>kepada</a:t>
            </a:r>
            <a:r>
              <a:rPr lang="en-US" sz="2800" dirty="0"/>
              <a:t> dua </a:t>
            </a:r>
            <a:r>
              <a:rPr lang="en-US" sz="2800" dirty="0" err="1"/>
              <a:t>kementrian</a:t>
            </a:r>
            <a:r>
              <a:rPr lang="en-US" sz="2800" dirty="0"/>
              <a:t> </a:t>
            </a:r>
            <a:r>
              <a:rPr lang="en-US" sz="2800" dirty="0" err="1"/>
              <a:t>penyelenggara</a:t>
            </a:r>
            <a:r>
              <a:rPr lang="en-US" sz="2800" dirty="0"/>
              <a:t> Pendidikan </a:t>
            </a:r>
            <a:r>
              <a:rPr lang="en-US" sz="2800" dirty="0" err="1"/>
              <a:t>yakni</a:t>
            </a:r>
            <a:r>
              <a:rPr lang="en-US" sz="2800" dirty="0"/>
              <a:t>  </a:t>
            </a:r>
            <a:r>
              <a:rPr lang="en-US" sz="2800" dirty="0" err="1"/>
              <a:t>Kemendikdasmen</a:t>
            </a:r>
            <a:r>
              <a:rPr lang="en-US" sz="2800" dirty="0"/>
              <a:t> dan </a:t>
            </a:r>
            <a:r>
              <a:rPr lang="en-US" sz="2800" dirty="0" err="1"/>
              <a:t>kemendiktisaintek</a:t>
            </a:r>
            <a:r>
              <a:rPr lang="en-US" sz="2800" dirty="0"/>
              <a:t>.</a:t>
            </a:r>
          </a:p>
          <a:p>
            <a:pPr marL="514350" indent="-514350" algn="just">
              <a:buAutoNum type="arabicPeriod"/>
            </a:pPr>
            <a:r>
              <a:rPr lang="en-US" sz="2800" dirty="0"/>
              <a:t>UU </a:t>
            </a:r>
            <a:r>
              <a:rPr lang="en-US" sz="2800" dirty="0" err="1"/>
              <a:t>Perlidungan</a:t>
            </a:r>
            <a:r>
              <a:rPr lang="en-US" sz="2800" dirty="0"/>
              <a:t> Guru</a:t>
            </a:r>
          </a:p>
          <a:p>
            <a:pPr marL="514350" indent="-514350" algn="just">
              <a:buAutoNum type="arabicPeriod"/>
            </a:pPr>
            <a:r>
              <a:rPr lang="en-US" sz="2800" dirty="0" err="1"/>
              <a:t>Komtmen</a:t>
            </a:r>
            <a:r>
              <a:rPr lang="en-US" sz="2800" dirty="0"/>
              <a:t> </a:t>
            </a:r>
            <a:r>
              <a:rPr lang="en-US" sz="2800" dirty="0" err="1"/>
              <a:t>mengawal</a:t>
            </a:r>
            <a:r>
              <a:rPr lang="en-US" sz="2800" dirty="0"/>
              <a:t> dan </a:t>
            </a:r>
            <a:r>
              <a:rPr lang="en-US" sz="2800" dirty="0" err="1"/>
              <a:t>memperjuagkan</a:t>
            </a:r>
            <a:r>
              <a:rPr lang="en-US" sz="2800" dirty="0"/>
              <a:t> </a:t>
            </a:r>
            <a:r>
              <a:rPr lang="en-US" sz="2800" dirty="0" err="1"/>
              <a:t>kesejahteraan</a:t>
            </a:r>
            <a:r>
              <a:rPr lang="en-US" sz="2800" dirty="0"/>
              <a:t>, </a:t>
            </a:r>
            <a:r>
              <a:rPr lang="en-US" sz="2800" dirty="0" err="1"/>
              <a:t>profesionalisme</a:t>
            </a:r>
            <a:r>
              <a:rPr lang="en-US" sz="2800" dirty="0"/>
              <a:t> dan </a:t>
            </a:r>
            <a:r>
              <a:rPr lang="en-US" sz="2800" dirty="0" err="1"/>
              <a:t>perlindungan</a:t>
            </a:r>
            <a:r>
              <a:rPr lang="en-US" sz="2800" dirty="0"/>
              <a:t> guru.</a:t>
            </a:r>
          </a:p>
          <a:p>
            <a:pPr marL="514350" indent="-514350" algn="just">
              <a:buAutoNum type="arabicPeriod"/>
            </a:pPr>
            <a:endParaRPr lang="en-US" sz="2800" dirty="0"/>
          </a:p>
          <a:p>
            <a:pPr marL="514350" indent="-514350" algn="just">
              <a:buAutoNum type="arabicPeriod"/>
            </a:pPr>
            <a:endParaRPr lang="en-US" sz="32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52696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E8A04-B898-D3C6-0568-11C9D4B4F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23E55-0396-065A-E65B-204C04EA7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11480"/>
            <a:ext cx="16916400" cy="90754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09F393-0EDC-7758-A5F2-19BECF8FB786}"/>
              </a:ext>
            </a:extLst>
          </p:cNvPr>
          <p:cNvSpPr txBox="1"/>
          <p:nvPr/>
        </p:nvSpPr>
        <p:spPr>
          <a:xfrm>
            <a:off x="1447800" y="800100"/>
            <a:ext cx="15849600" cy="21267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PUNCAK HUT KE 80 PGRI DAN HGN 2025 </a:t>
            </a:r>
          </a:p>
          <a:p>
            <a:pPr algn="ctr"/>
            <a:r>
              <a:rPr lang="en-US" sz="4000" dirty="0"/>
              <a:t>JAKARTA, TG; 29 NOVEMBER JAM 10.00 –15.30</a:t>
            </a:r>
          </a:p>
          <a:p>
            <a:pPr algn="ctr"/>
            <a:r>
              <a:rPr lang="en-US" sz="4000" dirty="0" err="1"/>
              <a:t>Solidaritas</a:t>
            </a:r>
            <a:r>
              <a:rPr lang="en-US" sz="4000" dirty="0"/>
              <a:t>???? </a:t>
            </a:r>
            <a:r>
              <a:rPr lang="en-US" sz="4000" dirty="0" err="1"/>
              <a:t>Yess</a:t>
            </a:r>
            <a:r>
              <a:rPr lang="en-US" sz="4000" dirty="0"/>
              <a:t>!!!!</a:t>
            </a:r>
          </a:p>
          <a:p>
            <a:pPr algn="just"/>
            <a:r>
              <a:rPr lang="en-US" sz="4000" dirty="0"/>
              <a:t>   </a:t>
            </a:r>
            <a:r>
              <a:rPr lang="en-US" sz="3200" dirty="0"/>
              <a:t>TEMPAT : GD. BRITAMA ARENA , MAHAKA SQUARE – KELAPA   GADING JAKARTA UTARA. JL. KELAPA NIAS HF 3</a:t>
            </a:r>
          </a:p>
          <a:p>
            <a:pPr algn="just"/>
            <a:r>
              <a:rPr lang="en-US" sz="3200" dirty="0"/>
              <a:t>KELAPA GADING JAKARTA UTARA, 14240</a:t>
            </a:r>
          </a:p>
          <a:p>
            <a:pPr algn="just"/>
            <a:r>
              <a:rPr lang="en-US" sz="3200" dirty="0"/>
              <a:t>   PESERTA: 7.500 </a:t>
            </a:r>
            <a:r>
              <a:rPr lang="en-US" sz="3200" dirty="0" err="1"/>
              <a:t>peserta</a:t>
            </a:r>
            <a:r>
              <a:rPr lang="en-US" sz="3200" dirty="0"/>
              <a:t>  </a:t>
            </a:r>
            <a:r>
              <a:rPr lang="en-US" sz="3200" dirty="0" err="1"/>
              <a:t>perwakilan</a:t>
            </a:r>
            <a:r>
              <a:rPr lang="en-US" sz="3200" dirty="0"/>
              <a:t> </a:t>
            </a:r>
            <a:r>
              <a:rPr lang="en-US" sz="3200" dirty="0" err="1"/>
              <a:t>seluruh</a:t>
            </a:r>
            <a:r>
              <a:rPr lang="en-US" sz="3200" dirty="0"/>
              <a:t> Indonesia dan </a:t>
            </a:r>
            <a:r>
              <a:rPr lang="en-US" sz="3200" dirty="0" err="1"/>
              <a:t>delegasi</a:t>
            </a:r>
            <a:r>
              <a:rPr lang="en-US" sz="3200" dirty="0"/>
              <a:t> </a:t>
            </a:r>
            <a:r>
              <a:rPr lang="en-US" sz="3200" dirty="0" err="1"/>
              <a:t>Porsenijar</a:t>
            </a:r>
            <a:endParaRPr lang="en-US" sz="3200" dirty="0"/>
          </a:p>
          <a:p>
            <a:pPr algn="just"/>
            <a:r>
              <a:rPr lang="en-US" sz="3200" dirty="0"/>
              <a:t>   Tuan </a:t>
            </a:r>
            <a:r>
              <a:rPr lang="en-US" sz="3200" dirty="0" err="1"/>
              <a:t>rumah</a:t>
            </a:r>
            <a:r>
              <a:rPr lang="en-US" sz="3200" dirty="0"/>
              <a:t> : </a:t>
            </a:r>
            <a:r>
              <a:rPr lang="en-US" sz="3200" dirty="0" err="1"/>
              <a:t>Pengurus</a:t>
            </a:r>
            <a:r>
              <a:rPr lang="en-US" sz="3200" dirty="0"/>
              <a:t> Besar PGRI </a:t>
            </a:r>
          </a:p>
          <a:p>
            <a:pPr algn="just"/>
            <a:r>
              <a:rPr lang="en-US" sz="3200" dirty="0"/>
              <a:t>    CO HOST PGRI </a:t>
            </a:r>
            <a:r>
              <a:rPr lang="en-US" sz="3200" dirty="0" err="1"/>
              <a:t>Provinsi</a:t>
            </a:r>
            <a:r>
              <a:rPr lang="en-US" sz="3200" dirty="0"/>
              <a:t> Daerah Istimewa Jakarta.</a:t>
            </a:r>
          </a:p>
          <a:p>
            <a:pPr algn="just"/>
            <a:r>
              <a:rPr lang="en-US" sz="3200" dirty="0"/>
              <a:t>     Daerah </a:t>
            </a:r>
            <a:r>
              <a:rPr lang="en-US" sz="3200" dirty="0" err="1"/>
              <a:t>penyangga</a:t>
            </a:r>
            <a:r>
              <a:rPr lang="en-US" sz="3200" dirty="0"/>
              <a:t> </a:t>
            </a:r>
            <a:r>
              <a:rPr lang="en-US" sz="3200" dirty="0" err="1"/>
              <a:t>utama</a:t>
            </a:r>
            <a:r>
              <a:rPr lang="en-US" sz="3200" dirty="0"/>
              <a:t> Jabar, Banten dan DKI</a:t>
            </a:r>
          </a:p>
          <a:p>
            <a:pPr algn="just"/>
            <a:r>
              <a:rPr lang="en-US" sz="3200" dirty="0"/>
              <a:t>     </a:t>
            </a:r>
            <a:r>
              <a:rPr lang="en-US" sz="3200" dirty="0" err="1"/>
              <a:t>Provinsi</a:t>
            </a:r>
            <a:r>
              <a:rPr lang="en-US" sz="3200" dirty="0"/>
              <a:t> : </a:t>
            </a:r>
            <a:r>
              <a:rPr lang="en-US" sz="3200" dirty="0" err="1"/>
              <a:t>Jateng</a:t>
            </a:r>
            <a:r>
              <a:rPr lang="en-US" sz="3200" dirty="0"/>
              <a:t>, DIY, Jatim, Bali, Lampung, Bengkulu, </a:t>
            </a:r>
            <a:r>
              <a:rPr lang="en-US" sz="3200" dirty="0" err="1"/>
              <a:t>Sumsel</a:t>
            </a:r>
            <a:r>
              <a:rPr lang="en-US" sz="3200" dirty="0"/>
              <a:t>, Jambi,</a:t>
            </a:r>
          </a:p>
          <a:p>
            <a:pPr algn="just"/>
            <a:r>
              <a:rPr lang="en-US" sz="3200" dirty="0"/>
              <a:t>     </a:t>
            </a:r>
            <a:r>
              <a:rPr lang="en-US" sz="3200" dirty="0" err="1"/>
              <a:t>Sumbar</a:t>
            </a:r>
            <a:r>
              <a:rPr lang="en-US" sz="3200" dirty="0"/>
              <a:t>, dan </a:t>
            </a:r>
            <a:r>
              <a:rPr lang="en-US" sz="3200" dirty="0" err="1"/>
              <a:t>seterusnya</a:t>
            </a:r>
            <a:r>
              <a:rPr lang="en-US" sz="3200" dirty="0"/>
              <a:t> yang </a:t>
            </a:r>
            <a:r>
              <a:rPr lang="en-US" sz="3200" dirty="0" err="1"/>
              <a:t>msih</a:t>
            </a:r>
            <a:r>
              <a:rPr lang="en-US" sz="3200" dirty="0"/>
              <a:t>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dijangkau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Bus </a:t>
            </a:r>
            <a:r>
              <a:rPr lang="en-US" sz="3200" dirty="0" err="1"/>
              <a:t>mohon</a:t>
            </a:r>
            <a:r>
              <a:rPr lang="en-US" sz="3200" dirty="0"/>
              <a:t> </a:t>
            </a:r>
            <a:r>
              <a:rPr lang="en-US" sz="3200" dirty="0" err="1"/>
              <a:t>partisipai</a:t>
            </a:r>
            <a:r>
              <a:rPr lang="en-US" sz="3200" dirty="0"/>
              <a:t> </a:t>
            </a:r>
            <a:r>
              <a:rPr lang="en-US" sz="3200" dirty="0" err="1"/>
              <a:t>penuh</a:t>
            </a:r>
            <a:r>
              <a:rPr lang="en-US" sz="3200" dirty="0"/>
              <a:t>.</a:t>
            </a:r>
          </a:p>
          <a:p>
            <a:pPr algn="just"/>
            <a:r>
              <a:rPr lang="en-US" sz="3200" dirty="0" err="1"/>
              <a:t>Seluruh</a:t>
            </a:r>
            <a:r>
              <a:rPr lang="en-US" sz="3200" dirty="0"/>
              <a:t> wilayah di </a:t>
            </a:r>
            <a:r>
              <a:rPr lang="en-US" sz="3200" dirty="0" err="1"/>
              <a:t>tanah</a:t>
            </a:r>
            <a:r>
              <a:rPr lang="en-US" sz="3200" dirty="0"/>
              <a:t> air </a:t>
            </a:r>
            <a:r>
              <a:rPr lang="en-US" sz="3200" dirty="0" err="1"/>
              <a:t>mohon</a:t>
            </a:r>
            <a:r>
              <a:rPr lang="en-US" sz="3200" dirty="0"/>
              <a:t> </a:t>
            </a:r>
            <a:r>
              <a:rPr lang="en-US" sz="3200" dirty="0" err="1"/>
              <a:t>partisipasinya</a:t>
            </a:r>
            <a:r>
              <a:rPr lang="en-US" sz="3200" dirty="0"/>
              <a:t>. </a:t>
            </a:r>
            <a:r>
              <a:rPr lang="en-US" sz="3200" dirty="0" err="1"/>
              <a:t>Terima</a:t>
            </a:r>
            <a:r>
              <a:rPr lang="en-US" sz="3200" dirty="0"/>
              <a:t> </a:t>
            </a:r>
            <a:r>
              <a:rPr lang="en-US" sz="3200" dirty="0" err="1"/>
              <a:t>kasih</a:t>
            </a:r>
            <a:r>
              <a:rPr lang="en-US" sz="3200" dirty="0"/>
              <a:t> </a:t>
            </a:r>
            <a:r>
              <a:rPr lang="en-US" sz="3200" dirty="0" err="1"/>
              <a:t>solidaritasnya</a:t>
            </a:r>
            <a:r>
              <a:rPr lang="en-US" sz="3200" dirty="0"/>
              <a:t>.</a:t>
            </a:r>
          </a:p>
          <a:p>
            <a:pPr algn="just"/>
            <a:r>
              <a:rPr lang="en-US" sz="3200" dirty="0" err="1"/>
              <a:t>Seluruh</a:t>
            </a:r>
            <a:r>
              <a:rPr lang="en-US" sz="3200" dirty="0"/>
              <a:t> </a:t>
            </a:r>
            <a:r>
              <a:rPr lang="en-US" sz="3200" dirty="0" err="1"/>
              <a:t>peserta</a:t>
            </a:r>
            <a:r>
              <a:rPr lang="en-US" sz="3200" dirty="0"/>
              <a:t> </a:t>
            </a:r>
            <a:r>
              <a:rPr lang="en-US" sz="3200" dirty="0" err="1"/>
              <a:t>membawa</a:t>
            </a:r>
            <a:r>
              <a:rPr lang="en-US" sz="3200" dirty="0"/>
              <a:t> </a:t>
            </a:r>
            <a:r>
              <a:rPr lang="en-US" sz="3200" dirty="0" err="1"/>
              <a:t>makanan</a:t>
            </a:r>
            <a:r>
              <a:rPr lang="en-US" sz="3200" dirty="0"/>
              <a:t> dan </a:t>
            </a:r>
            <a:r>
              <a:rPr lang="en-US" sz="3200" dirty="0" err="1"/>
              <a:t>minuman</a:t>
            </a:r>
            <a:r>
              <a:rPr lang="en-US" sz="3200" dirty="0"/>
              <a:t>  </a:t>
            </a:r>
            <a:r>
              <a:rPr lang="en-US" sz="3200" dirty="0" err="1"/>
              <a:t>serta</a:t>
            </a:r>
            <a:r>
              <a:rPr lang="en-US" sz="3200" dirty="0"/>
              <a:t> </a:t>
            </a:r>
            <a:r>
              <a:rPr lang="en-US" sz="3200" dirty="0" err="1"/>
              <a:t>kebutuhan</a:t>
            </a:r>
            <a:r>
              <a:rPr lang="en-US" sz="3200" dirty="0"/>
              <a:t> obat2an </a:t>
            </a:r>
            <a:r>
              <a:rPr lang="en-US" sz="3200" dirty="0" err="1"/>
              <a:t>pribadi</a:t>
            </a:r>
            <a:r>
              <a:rPr lang="en-US" sz="3200" dirty="0"/>
              <a:t> masing-masing.  </a:t>
            </a:r>
            <a:r>
              <a:rPr lang="en-US" sz="3200" dirty="0" err="1"/>
              <a:t>Setiap</a:t>
            </a:r>
            <a:r>
              <a:rPr lang="en-US" sz="3200" dirty="0"/>
              <a:t> </a:t>
            </a:r>
            <a:r>
              <a:rPr lang="en-US" sz="3200" dirty="0" err="1"/>
              <a:t>Kelompok</a:t>
            </a:r>
            <a:r>
              <a:rPr lang="en-US" sz="3200" dirty="0"/>
              <a:t> </a:t>
            </a:r>
            <a:r>
              <a:rPr lang="en-US" sz="3200" dirty="0" err="1"/>
              <a:t>membawa</a:t>
            </a:r>
            <a:r>
              <a:rPr lang="en-US" sz="3200" dirty="0"/>
              <a:t> </a:t>
            </a:r>
            <a:r>
              <a:rPr lang="en-US" sz="3200" dirty="0" err="1"/>
              <a:t>kantOng</a:t>
            </a:r>
            <a:r>
              <a:rPr lang="en-US" sz="3200" dirty="0"/>
              <a:t> </a:t>
            </a:r>
            <a:r>
              <a:rPr lang="en-US" sz="3200" dirty="0" err="1"/>
              <a:t>sampah</a:t>
            </a:r>
            <a:r>
              <a:rPr lang="en-US" sz="3200" dirty="0"/>
              <a:t> masing2. </a:t>
            </a:r>
            <a:r>
              <a:rPr lang="en-US" sz="3200" dirty="0" err="1"/>
              <a:t>kita</a:t>
            </a:r>
            <a:r>
              <a:rPr lang="en-US" sz="3200" dirty="0"/>
              <a:t> jaga </a:t>
            </a:r>
            <a:r>
              <a:rPr lang="en-US" sz="3200" dirty="0" err="1"/>
              <a:t>kebersihan</a:t>
            </a:r>
            <a:r>
              <a:rPr lang="en-US" sz="3200" dirty="0"/>
              <a:t>, </a:t>
            </a:r>
            <a:r>
              <a:rPr lang="en-US" sz="3200" dirty="0" err="1"/>
              <a:t>keamanan</a:t>
            </a:r>
            <a:r>
              <a:rPr lang="en-US" sz="3200" dirty="0"/>
              <a:t> dan </a:t>
            </a:r>
            <a:r>
              <a:rPr lang="en-US" sz="3200" dirty="0" err="1"/>
              <a:t>ketertiban</a:t>
            </a:r>
            <a:r>
              <a:rPr lang="en-US" sz="3200" dirty="0"/>
              <a:t>.</a:t>
            </a:r>
          </a:p>
          <a:p>
            <a:pPr algn="just"/>
            <a:endParaRPr lang="en-US" sz="4000" dirty="0"/>
          </a:p>
          <a:p>
            <a:pPr algn="just"/>
            <a:r>
              <a:rPr lang="en-US" sz="4000" dirty="0"/>
              <a:t>     </a:t>
            </a:r>
          </a:p>
          <a:p>
            <a:pPr algn="just"/>
            <a:endParaRPr lang="en-US" sz="4000" dirty="0"/>
          </a:p>
          <a:p>
            <a:pPr algn="just"/>
            <a:endParaRPr lang="en-US" sz="4000" dirty="0"/>
          </a:p>
          <a:p>
            <a:pPr algn="just"/>
            <a:endParaRPr lang="en-US" sz="4000" dirty="0"/>
          </a:p>
          <a:p>
            <a:pPr algn="just"/>
            <a:r>
              <a:rPr lang="en-US" sz="4000" dirty="0"/>
              <a:t> </a:t>
            </a:r>
          </a:p>
          <a:p>
            <a:pPr algn="just"/>
            <a:r>
              <a:rPr lang="en-US" sz="4000" dirty="0"/>
              <a:t>   </a:t>
            </a:r>
          </a:p>
          <a:p>
            <a:pPr algn="just"/>
            <a:endParaRPr lang="en-US" sz="4000" dirty="0"/>
          </a:p>
          <a:p>
            <a:pPr algn="just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7715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76A464-6039-A583-8EE9-682F56ED6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A76E825-9AFD-940F-CC17-EAF7D2AB5E2C}"/>
              </a:ext>
            </a:extLst>
          </p:cNvPr>
          <p:cNvSpPr txBox="1"/>
          <p:nvPr/>
        </p:nvSpPr>
        <p:spPr>
          <a:xfrm>
            <a:off x="990600" y="0"/>
            <a:ext cx="15849600" cy="23606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/>
              <a:t>Pra acara dan acara </a:t>
            </a:r>
            <a:r>
              <a:rPr lang="en-US" sz="4000" dirty="0" err="1"/>
              <a:t>masih</a:t>
            </a:r>
            <a:r>
              <a:rPr lang="en-US" sz="4000" dirty="0"/>
              <a:t> </a:t>
            </a:r>
            <a:r>
              <a:rPr lang="en-US" sz="4000" dirty="0" err="1"/>
              <a:t>tentatif</a:t>
            </a:r>
            <a:endParaRPr lang="en-US" sz="4000" dirty="0"/>
          </a:p>
          <a:p>
            <a:pPr algn="ctr"/>
            <a:r>
              <a:rPr lang="en-US" sz="4000" dirty="0"/>
              <a:t>PRA ACARA </a:t>
            </a:r>
          </a:p>
          <a:p>
            <a:pPr algn="just"/>
            <a:endParaRPr lang="en-US" sz="4000" dirty="0"/>
          </a:p>
          <a:p>
            <a:pPr algn="just"/>
            <a:r>
              <a:rPr lang="en-US" sz="3200" dirty="0"/>
              <a:t>Seni </a:t>
            </a:r>
            <a:r>
              <a:rPr lang="en-US" sz="3200" dirty="0" err="1"/>
              <a:t>budaya</a:t>
            </a:r>
            <a:endParaRPr lang="en-US" sz="3200" dirty="0"/>
          </a:p>
          <a:p>
            <a:pPr algn="just"/>
            <a:r>
              <a:rPr lang="en-US" sz="3200" dirty="0" err="1"/>
              <a:t>Anugerah</a:t>
            </a:r>
            <a:r>
              <a:rPr lang="en-US" sz="3200" dirty="0"/>
              <a:t> </a:t>
            </a:r>
            <a:r>
              <a:rPr lang="en-US" sz="3200" dirty="0" err="1"/>
              <a:t>kampus</a:t>
            </a:r>
            <a:r>
              <a:rPr lang="en-US" sz="3200" dirty="0"/>
              <a:t> dan </a:t>
            </a:r>
            <a:r>
              <a:rPr lang="en-US" sz="3200" dirty="0" err="1"/>
              <a:t>sekolah</a:t>
            </a:r>
            <a:r>
              <a:rPr lang="en-US" sz="3200" dirty="0"/>
              <a:t> </a:t>
            </a:r>
            <a:r>
              <a:rPr lang="en-US" sz="3200" dirty="0" err="1"/>
              <a:t>Pgri</a:t>
            </a:r>
            <a:endParaRPr lang="en-US" sz="3200" dirty="0"/>
          </a:p>
          <a:p>
            <a:pPr algn="just"/>
            <a:r>
              <a:rPr lang="en-US" sz="3200" dirty="0" err="1"/>
              <a:t>Anugerah</a:t>
            </a:r>
            <a:r>
              <a:rPr lang="en-US" sz="3200" dirty="0"/>
              <a:t> guru, </a:t>
            </a:r>
            <a:r>
              <a:rPr lang="en-US" sz="3200" dirty="0" err="1"/>
              <a:t>tendik</a:t>
            </a:r>
            <a:r>
              <a:rPr lang="en-US" sz="3200" dirty="0"/>
              <a:t>, </a:t>
            </a:r>
            <a:r>
              <a:rPr lang="en-US" sz="3200" dirty="0" err="1"/>
              <a:t>dosen</a:t>
            </a:r>
            <a:r>
              <a:rPr lang="en-US" sz="3200" dirty="0"/>
              <a:t> </a:t>
            </a:r>
            <a:r>
              <a:rPr lang="en-US" sz="3200" dirty="0" err="1"/>
              <a:t>lembaga</a:t>
            </a:r>
            <a:r>
              <a:rPr lang="en-US" sz="3200" dirty="0"/>
              <a:t> </a:t>
            </a:r>
            <a:r>
              <a:rPr lang="en-US" sz="3200" dirty="0" err="1"/>
              <a:t>pendidikan</a:t>
            </a:r>
            <a:r>
              <a:rPr lang="en-US" sz="3200" dirty="0"/>
              <a:t> </a:t>
            </a:r>
            <a:r>
              <a:rPr lang="en-US" sz="3200" dirty="0" err="1"/>
              <a:t>pgri</a:t>
            </a:r>
            <a:endParaRPr lang="en-US" sz="3200" dirty="0"/>
          </a:p>
          <a:p>
            <a:pPr algn="just"/>
            <a:r>
              <a:rPr lang="en-US" sz="3200" dirty="0" err="1"/>
              <a:t>Anugerah</a:t>
            </a:r>
            <a:r>
              <a:rPr lang="en-US" sz="3200" dirty="0"/>
              <a:t> guru </a:t>
            </a:r>
            <a:r>
              <a:rPr lang="en-US" sz="3200" dirty="0" err="1"/>
              <a:t>kreativitas</a:t>
            </a:r>
            <a:r>
              <a:rPr lang="en-US" sz="3200" dirty="0"/>
              <a:t> dan </a:t>
            </a:r>
            <a:r>
              <a:rPr lang="en-US" sz="3200" dirty="0" err="1"/>
              <a:t>inovas</a:t>
            </a:r>
            <a:r>
              <a:rPr lang="en-US" sz="3200" dirty="0"/>
              <a:t> (guru prima)</a:t>
            </a:r>
          </a:p>
          <a:p>
            <a:pPr algn="just"/>
            <a:r>
              <a:rPr lang="en-US" sz="3200" dirty="0"/>
              <a:t>Video-video</a:t>
            </a:r>
          </a:p>
          <a:p>
            <a:pPr algn="just"/>
            <a:endParaRPr lang="en-US" sz="3200" dirty="0"/>
          </a:p>
          <a:p>
            <a:pPr algn="ctr"/>
            <a:r>
              <a:rPr lang="en-US" sz="3200" dirty="0"/>
              <a:t>Acara Utama</a:t>
            </a:r>
          </a:p>
          <a:p>
            <a:pPr algn="just"/>
            <a:r>
              <a:rPr lang="en-US" sz="3200" dirty="0"/>
              <a:t>Sedang </a:t>
            </a:r>
            <a:r>
              <a:rPr lang="en-US" sz="3200" dirty="0" err="1"/>
              <a:t>disiapkan</a:t>
            </a:r>
            <a:endParaRPr lang="en-US" sz="3200" dirty="0"/>
          </a:p>
          <a:p>
            <a:pPr algn="just"/>
            <a:r>
              <a:rPr lang="en-US" sz="3200" dirty="0" err="1"/>
              <a:t>Laporan</a:t>
            </a:r>
            <a:endParaRPr lang="en-US" sz="3200" dirty="0"/>
          </a:p>
          <a:p>
            <a:pPr algn="just"/>
            <a:r>
              <a:rPr lang="en-US" sz="3200" dirty="0" err="1"/>
              <a:t>Sembutan-sambutan</a:t>
            </a:r>
            <a:endParaRPr lang="en-US" sz="3200" dirty="0"/>
          </a:p>
          <a:p>
            <a:pPr algn="just"/>
            <a:r>
              <a:rPr lang="en-US" sz="3200" dirty="0"/>
              <a:t>MOU </a:t>
            </a:r>
            <a:r>
              <a:rPr lang="en-US" sz="3200" dirty="0" err="1"/>
              <a:t>dengan</a:t>
            </a:r>
            <a:r>
              <a:rPr lang="en-US" sz="3200" dirty="0"/>
              <a:t> PMI Nasional</a:t>
            </a:r>
          </a:p>
          <a:p>
            <a:pPr algn="just"/>
            <a:r>
              <a:rPr lang="en-US" sz="3200" dirty="0" err="1"/>
              <a:t>Anugerah</a:t>
            </a:r>
            <a:r>
              <a:rPr lang="en-US" sz="3200" dirty="0"/>
              <a:t> Dwija </a:t>
            </a:r>
            <a:r>
              <a:rPr lang="en-US" sz="3200" dirty="0" err="1"/>
              <a:t>Praja</a:t>
            </a:r>
            <a:r>
              <a:rPr lang="en-US" sz="3200" dirty="0"/>
              <a:t> </a:t>
            </a:r>
            <a:r>
              <a:rPr lang="en-US" sz="3200" dirty="0" err="1"/>
              <a:t>Nugraha</a:t>
            </a:r>
            <a:r>
              <a:rPr lang="en-US" sz="3200" dirty="0"/>
              <a:t> </a:t>
            </a:r>
            <a:r>
              <a:rPr lang="en-US" sz="3200" dirty="0" err="1"/>
              <a:t>kepada</a:t>
            </a:r>
            <a:r>
              <a:rPr lang="en-US" sz="3200" dirty="0"/>
              <a:t> </a:t>
            </a:r>
            <a:r>
              <a:rPr lang="en-US" sz="3200" dirty="0" err="1"/>
              <a:t>Gubernur</a:t>
            </a:r>
            <a:r>
              <a:rPr lang="en-US" sz="3200" dirty="0"/>
              <a:t> </a:t>
            </a:r>
            <a:r>
              <a:rPr lang="en-US" sz="3200" dirty="0" err="1"/>
              <a:t>Walikota</a:t>
            </a:r>
            <a:endParaRPr lang="en-US" sz="3200" dirty="0"/>
          </a:p>
          <a:p>
            <a:pPr algn="just"/>
            <a:r>
              <a:rPr lang="en-US" sz="3200" dirty="0" err="1"/>
              <a:t>Anugerah</a:t>
            </a:r>
            <a:r>
              <a:rPr lang="en-US" sz="3200" dirty="0"/>
              <a:t> Guru, </a:t>
            </a:r>
            <a:r>
              <a:rPr lang="en-US" sz="3200" dirty="0" err="1"/>
              <a:t>tendik</a:t>
            </a:r>
            <a:r>
              <a:rPr lang="en-US" sz="3200" dirty="0"/>
              <a:t> dan admin </a:t>
            </a:r>
            <a:r>
              <a:rPr lang="en-US" sz="3200" dirty="0" err="1"/>
              <a:t>berdedikasih</a:t>
            </a:r>
            <a:endParaRPr lang="en-US" sz="3200" dirty="0"/>
          </a:p>
          <a:p>
            <a:pPr algn="just"/>
            <a:r>
              <a:rPr lang="en-US" sz="3200" dirty="0"/>
              <a:t>Amanat </a:t>
            </a:r>
            <a:r>
              <a:rPr lang="en-US" sz="3200" dirty="0" err="1"/>
              <a:t>presiden</a:t>
            </a:r>
            <a:r>
              <a:rPr lang="en-US" sz="3200" dirty="0"/>
              <a:t>  </a:t>
            </a:r>
          </a:p>
          <a:p>
            <a:pPr algn="just"/>
            <a:r>
              <a:rPr lang="en-US" sz="3200" dirty="0"/>
              <a:t>Doa</a:t>
            </a:r>
          </a:p>
          <a:p>
            <a:pPr algn="just"/>
            <a:endParaRPr lang="en-US" sz="3200" dirty="0"/>
          </a:p>
          <a:p>
            <a:pPr algn="just"/>
            <a:endParaRPr lang="en-US" sz="3200" dirty="0"/>
          </a:p>
          <a:p>
            <a:pPr algn="just"/>
            <a:endParaRPr lang="en-US" sz="3200" dirty="0"/>
          </a:p>
          <a:p>
            <a:pPr algn="just"/>
            <a:endParaRPr lang="en-US" sz="3200" dirty="0"/>
          </a:p>
          <a:p>
            <a:pPr algn="just"/>
            <a:endParaRPr lang="en-US" sz="4000" dirty="0"/>
          </a:p>
          <a:p>
            <a:pPr algn="just"/>
            <a:r>
              <a:rPr lang="en-US" sz="4000" dirty="0"/>
              <a:t>     </a:t>
            </a:r>
          </a:p>
          <a:p>
            <a:pPr algn="just"/>
            <a:endParaRPr lang="en-US" sz="4000" dirty="0"/>
          </a:p>
          <a:p>
            <a:pPr algn="just"/>
            <a:endParaRPr lang="en-US" sz="4000" dirty="0"/>
          </a:p>
          <a:p>
            <a:pPr algn="just"/>
            <a:endParaRPr lang="en-US" sz="4000" dirty="0"/>
          </a:p>
          <a:p>
            <a:pPr algn="just"/>
            <a:r>
              <a:rPr lang="en-US" sz="4000" dirty="0"/>
              <a:t> </a:t>
            </a:r>
          </a:p>
          <a:p>
            <a:pPr algn="just"/>
            <a:r>
              <a:rPr lang="en-US" sz="4000" dirty="0"/>
              <a:t>   </a:t>
            </a:r>
          </a:p>
          <a:p>
            <a:pPr algn="just"/>
            <a:endParaRPr lang="en-US" sz="4000" dirty="0"/>
          </a:p>
          <a:p>
            <a:pPr algn="just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45998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AF922F9-4439-9962-1A8C-9ECC23AA8E9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87985120"/>
              </p:ext>
            </p:extLst>
          </p:nvPr>
        </p:nvGraphicFramePr>
        <p:xfrm>
          <a:off x="685800" y="559833"/>
          <a:ext cx="16535400" cy="997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2682">
                  <a:extLst>
                    <a:ext uri="{9D8B030D-6E8A-4147-A177-3AD203B41FA5}">
                      <a16:colId xmlns:a16="http://schemas.microsoft.com/office/drawing/2014/main" val="3834779710"/>
                    </a:ext>
                  </a:extLst>
                </a:gridCol>
                <a:gridCol w="3399802">
                  <a:extLst>
                    <a:ext uri="{9D8B030D-6E8A-4147-A177-3AD203B41FA5}">
                      <a16:colId xmlns:a16="http://schemas.microsoft.com/office/drawing/2014/main" val="1800156658"/>
                    </a:ext>
                  </a:extLst>
                </a:gridCol>
                <a:gridCol w="3676116">
                  <a:extLst>
                    <a:ext uri="{9D8B030D-6E8A-4147-A177-3AD203B41FA5}">
                      <a16:colId xmlns:a16="http://schemas.microsoft.com/office/drawing/2014/main" val="1106720763"/>
                    </a:ext>
                  </a:extLst>
                </a:gridCol>
                <a:gridCol w="4514316">
                  <a:extLst>
                    <a:ext uri="{9D8B030D-6E8A-4147-A177-3AD203B41FA5}">
                      <a16:colId xmlns:a16="http://schemas.microsoft.com/office/drawing/2014/main" val="2047677683"/>
                    </a:ext>
                  </a:extLst>
                </a:gridCol>
                <a:gridCol w="2163510">
                  <a:extLst>
                    <a:ext uri="{9D8B030D-6E8A-4147-A177-3AD203B41FA5}">
                      <a16:colId xmlns:a16="http://schemas.microsoft.com/office/drawing/2014/main" val="2087658171"/>
                    </a:ext>
                  </a:extLst>
                </a:gridCol>
                <a:gridCol w="2008974">
                  <a:extLst>
                    <a:ext uri="{9D8B030D-6E8A-4147-A177-3AD203B41FA5}">
                      <a16:colId xmlns:a16="http://schemas.microsoft.com/office/drawing/2014/main" val="1167718851"/>
                    </a:ext>
                  </a:extLst>
                </a:gridCol>
              </a:tblGrid>
              <a:tr h="450040">
                <a:tc>
                  <a:txBody>
                    <a:bodyPr/>
                    <a:lstStyle/>
                    <a:p>
                      <a:r>
                        <a:rPr lang="en-US" sz="2400" dirty="0"/>
                        <a:t>No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Rincian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kegiatan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/>
                        <a:t>Penanggungjawab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Keterangan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Masalah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Solusi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070798"/>
                  </a:ext>
                </a:extLst>
              </a:tr>
              <a:tr h="810071">
                <a:tc>
                  <a:txBody>
                    <a:bodyPr/>
                    <a:lstStyle/>
                    <a:p>
                      <a:r>
                        <a:rPr lang="en-US" sz="2400" dirty="0"/>
                        <a:t>1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Perizinan</a:t>
                      </a:r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Mustafa Kemal</a:t>
                      </a:r>
                    </a:p>
                    <a:p>
                      <a:pPr algn="l" fontAlgn="b"/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 DALAM PROSES PENYELESAIAN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64906"/>
                  </a:ext>
                </a:extLst>
              </a:tr>
              <a:tr h="729439">
                <a:tc>
                  <a:txBody>
                    <a:bodyPr/>
                    <a:lstStyle/>
                    <a:p>
                      <a:r>
                        <a:rPr lang="en-US" sz="2400" dirty="0"/>
                        <a:t>2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Undangan</a:t>
                      </a:r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Presiden</a:t>
                      </a:r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Menteri, </a:t>
                      </a:r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Komisi</a:t>
                      </a:r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X , </a:t>
                      </a:r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Ketua</a:t>
                      </a:r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DPR, MPR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061251"/>
                  </a:ext>
                </a:extLst>
              </a:tr>
              <a:tr h="450040">
                <a:tc>
                  <a:txBody>
                    <a:bodyPr/>
                    <a:lstStyle/>
                    <a:p>
                      <a:r>
                        <a:rPr lang="en-US" sz="2400" dirty="0"/>
                        <a:t>3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Kuota</a:t>
                      </a:r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Peserta</a:t>
                      </a:r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7.500 (5.000 di </a:t>
                      </a:r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dlm</a:t>
                      </a:r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2.500 </a:t>
                      </a:r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dluar</a:t>
                      </a:r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962272"/>
                  </a:ext>
                </a:extLst>
              </a:tr>
              <a:tr h="450040">
                <a:tc>
                  <a:txBody>
                    <a:bodyPr/>
                    <a:lstStyle/>
                    <a:p>
                      <a:r>
                        <a:rPr lang="en-US" sz="2400" dirty="0"/>
                        <a:t>4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Keamanan</a:t>
                      </a:r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Mustafa Kemal &amp;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Sujito</a:t>
                      </a:r>
                      <a:endParaRPr lang="en-ID" sz="2400" dirty="0"/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2408816"/>
                  </a:ext>
                </a:extLst>
              </a:tr>
              <a:tr h="1809534">
                <a:tc>
                  <a:txBody>
                    <a:bodyPr/>
                    <a:lstStyle/>
                    <a:p>
                      <a:r>
                        <a:rPr lang="en-US" sz="2400" dirty="0"/>
                        <a:t>5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Pengerahan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massa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/>
                        <a:t>Ketua</a:t>
                      </a:r>
                      <a:r>
                        <a:rPr lang="en-US" sz="2400" dirty="0"/>
                        <a:t>/</a:t>
                      </a:r>
                      <a:r>
                        <a:rPr lang="en-US" sz="2400" dirty="0" err="1"/>
                        <a:t>Sekum</a:t>
                      </a:r>
                      <a:r>
                        <a:rPr lang="en-US" sz="2400" dirty="0"/>
                        <a:t> PGRI Prov/DI se-Indonesia, A. Halim Momo, </a:t>
                      </a:r>
                      <a:r>
                        <a:rPr lang="en-US" sz="2400" dirty="0" err="1"/>
                        <a:t>Sujito</a:t>
                      </a:r>
                      <a:r>
                        <a:rPr lang="en-US" sz="2400" dirty="0"/>
                        <a:t>, Wijaya, </a:t>
                      </a:r>
                      <a:r>
                        <a:rPr lang="en-US" sz="2400" dirty="0" err="1"/>
                        <a:t>Dudi</a:t>
                      </a:r>
                      <a:r>
                        <a:rPr lang="en-US" sz="2400" dirty="0"/>
                        <a:t>, Agus </a:t>
                      </a:r>
                      <a:r>
                        <a:rPr lang="en-US" sz="2400" dirty="0" err="1"/>
                        <a:t>Rohiman</a:t>
                      </a:r>
                      <a:endParaRPr lang="en-ID" sz="2400" dirty="0"/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679867"/>
                  </a:ext>
                </a:extLst>
              </a:tr>
              <a:tr h="450040">
                <a:tc>
                  <a:txBody>
                    <a:bodyPr/>
                    <a:lstStyle/>
                    <a:p>
                      <a:r>
                        <a:rPr lang="en-US" sz="2400" dirty="0"/>
                        <a:t>6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DPN 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Prof. Dr. </a:t>
                      </a:r>
                      <a:r>
                        <a:rPr lang="id-ID" sz="24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Masduki</a:t>
                      </a:r>
                      <a:r>
                        <a:rPr lang="en-US" sz="24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Dian  </a:t>
                      </a:r>
                      <a:endParaRPr lang="en-ID" sz="3200" dirty="0"/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D" sz="2400" dirty="0" err="1"/>
                        <a:t>Tambahan</a:t>
                      </a:r>
                      <a:r>
                        <a:rPr lang="en-ID" sz="2400" dirty="0"/>
                        <a:t> Bangka Tengah</a:t>
                      </a:r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SULSEL </a:t>
                      </a:r>
                      <a:r>
                        <a:rPr lang="en-US" sz="2400" dirty="0" err="1"/>
                        <a:t>masih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polemik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112267"/>
                  </a:ext>
                </a:extLst>
              </a:tr>
              <a:tr h="450040">
                <a:tc>
                  <a:txBody>
                    <a:bodyPr/>
                    <a:lstStyle/>
                    <a:p>
                      <a:r>
                        <a:rPr lang="en-US" sz="2400" dirty="0"/>
                        <a:t>7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Guru </a:t>
                      </a:r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Berdedikasi</a:t>
                      </a:r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Baskoro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Aji</a:t>
                      </a:r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D" sz="2400" dirty="0" err="1"/>
                        <a:t>Sudah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ada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progres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6269011"/>
                  </a:ext>
                </a:extLst>
              </a:tr>
              <a:tr h="450040">
                <a:tc>
                  <a:txBody>
                    <a:bodyPr/>
                    <a:lstStyle/>
                    <a:p>
                      <a:r>
                        <a:rPr lang="en-US" sz="2400" dirty="0"/>
                        <a:t>8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Sekolah</a:t>
                      </a:r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dan PT. </a:t>
                      </a:r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Unggul</a:t>
                      </a:r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BPLP</a:t>
                      </a:r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D" sz="2400" dirty="0"/>
                        <a:t>Pra acara</a:t>
                      </a:r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1251427"/>
                  </a:ext>
                </a:extLst>
              </a:tr>
              <a:tr h="450040">
                <a:tc>
                  <a:txBody>
                    <a:bodyPr/>
                    <a:lstStyle/>
                    <a:p>
                      <a:r>
                        <a:rPr lang="en-US" sz="2400" dirty="0"/>
                        <a:t>9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Dosen </a:t>
                      </a:r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Berprestasi</a:t>
                      </a:r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BPLP</a:t>
                      </a:r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D" sz="2400" dirty="0"/>
                        <a:t>Pra acara</a:t>
                      </a:r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600526"/>
                  </a:ext>
                </a:extLst>
              </a:tr>
              <a:tr h="450040">
                <a:tc>
                  <a:txBody>
                    <a:bodyPr/>
                    <a:lstStyle/>
                    <a:p>
                      <a:r>
                        <a:rPr lang="en-US" sz="2400" dirty="0"/>
                        <a:t>10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 SIK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Wijaya &amp;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Dudi</a:t>
                      </a:r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283655"/>
                  </a:ext>
                </a:extLst>
              </a:tr>
              <a:tr h="450040">
                <a:tc>
                  <a:txBody>
                    <a:bodyPr/>
                    <a:lstStyle/>
                    <a:p>
                      <a:r>
                        <a:rPr lang="en-US" sz="2400" dirty="0"/>
                        <a:t>11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Persuratan</a:t>
                      </a:r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Sekjen</a:t>
                      </a:r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070566"/>
                  </a:ext>
                </a:extLst>
              </a:tr>
              <a:tr h="729439">
                <a:tc>
                  <a:txBody>
                    <a:bodyPr/>
                    <a:lstStyle/>
                    <a:p>
                      <a:r>
                        <a:rPr lang="en-ID" sz="2400" dirty="0"/>
                        <a:t>12</a:t>
                      </a:r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ponsorship</a:t>
                      </a:r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Endang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dan Arum</a:t>
                      </a:r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245634"/>
                  </a:ext>
                </a:extLst>
              </a:tr>
              <a:tr h="450040">
                <a:tc>
                  <a:txBody>
                    <a:bodyPr/>
                    <a:lstStyle/>
                    <a:p>
                      <a:r>
                        <a:rPr lang="en-US" sz="2400" dirty="0"/>
                        <a:t>13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Rapat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Askesra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Pemda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DKI</a:t>
                      </a:r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7423374"/>
                  </a:ext>
                </a:extLst>
              </a:tr>
              <a:tr h="450040">
                <a:tc>
                  <a:txBody>
                    <a:bodyPr/>
                    <a:lstStyle/>
                    <a:p>
                      <a:r>
                        <a:rPr lang="en-US" sz="2400" dirty="0"/>
                        <a:t>14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NUTP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Endang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Sudah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ada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tiket</a:t>
                      </a:r>
                      <a:r>
                        <a:rPr lang="en-US" sz="2400" dirty="0"/>
                        <a:t> &amp; hotel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339906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15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525742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BA133B7-3E1F-B03C-34C1-3B8CE35658B7}"/>
              </a:ext>
            </a:extLst>
          </p:cNvPr>
          <p:cNvSpPr txBox="1"/>
          <p:nvPr/>
        </p:nvSpPr>
        <p:spPr>
          <a:xfrm>
            <a:off x="838200" y="155151"/>
            <a:ext cx="15621000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 err="1"/>
              <a:t>Penanggung</a:t>
            </a:r>
            <a:r>
              <a:rPr lang="en-US" sz="2000" b="1" dirty="0"/>
              <a:t> : </a:t>
            </a:r>
            <a:r>
              <a:rPr lang="en-US" sz="2000" b="1" dirty="0" err="1"/>
              <a:t>Prof.Dr</a:t>
            </a:r>
            <a:r>
              <a:rPr lang="en-US" sz="2000" b="1" dirty="0"/>
              <a:t>. Supardi US, M.M., </a:t>
            </a:r>
            <a:r>
              <a:rPr lang="en-US" sz="2000" b="1" dirty="0" err="1"/>
              <a:t>M.Pd</a:t>
            </a:r>
            <a:r>
              <a:rPr lang="en-US" sz="2000" b="1" dirty="0"/>
              <a:t> (</a:t>
            </a:r>
            <a:r>
              <a:rPr lang="en-US" sz="2000" b="1" dirty="0" err="1"/>
              <a:t>Ketua</a:t>
            </a:r>
            <a:r>
              <a:rPr lang="en-US" sz="2000" b="1" dirty="0"/>
              <a:t>)  dan Prof. Dr. </a:t>
            </a:r>
            <a:r>
              <a:rPr lang="en-US" sz="2000" b="1" dirty="0" err="1"/>
              <a:t>Fathiaty</a:t>
            </a:r>
            <a:r>
              <a:rPr lang="en-US" sz="2000" b="1" dirty="0"/>
              <a:t> </a:t>
            </a:r>
            <a:r>
              <a:rPr lang="en-US" sz="2000" b="1" dirty="0" err="1"/>
              <a:t>Murtadho</a:t>
            </a:r>
            <a:r>
              <a:rPr lang="en-US" sz="2000" b="1" dirty="0"/>
              <a:t>, </a:t>
            </a:r>
            <a:r>
              <a:rPr lang="en-US" sz="2000" b="1" dirty="0" err="1"/>
              <a:t>M.Pd</a:t>
            </a:r>
            <a:r>
              <a:rPr lang="en-US" sz="2000" b="1" dirty="0"/>
              <a:t> (</a:t>
            </a:r>
            <a:r>
              <a:rPr lang="en-US" sz="2000" b="1" dirty="0" err="1"/>
              <a:t>Sekretaris</a:t>
            </a:r>
            <a:r>
              <a:rPr lang="en-US" sz="2000" b="1" dirty="0"/>
              <a:t>)h</a:t>
            </a:r>
            <a:endParaRPr lang="en-ID" sz="2000" b="1" dirty="0"/>
          </a:p>
        </p:txBody>
      </p:sp>
    </p:spTree>
    <p:extLst>
      <p:ext uri="{BB962C8B-B14F-4D97-AF65-F5344CB8AC3E}">
        <p14:creationId xmlns:p14="http://schemas.microsoft.com/office/powerpoint/2010/main" val="3849321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73405-6E72-D3C9-2D88-EE93C5761F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574F05A-109D-3D4C-F612-1C5790EFC40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52934189"/>
              </p:ext>
            </p:extLst>
          </p:nvPr>
        </p:nvGraphicFramePr>
        <p:xfrm>
          <a:off x="762000" y="559833"/>
          <a:ext cx="16230600" cy="8758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383477971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1800156658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1106720763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47677683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87658171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1167718851"/>
                    </a:ext>
                  </a:extLst>
                </a:gridCol>
              </a:tblGrid>
              <a:tr h="424427">
                <a:tc>
                  <a:txBody>
                    <a:bodyPr/>
                    <a:lstStyle/>
                    <a:p>
                      <a:r>
                        <a:rPr lang="en-US" sz="2400" dirty="0"/>
                        <a:t>No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Rincian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kegiatan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/>
                        <a:t>Penanggungjawab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Keterangan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Masalah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Solusi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07079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16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Umbul-Umbul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HUT  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Rato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64906"/>
                  </a:ext>
                </a:extLst>
              </a:tr>
              <a:tr h="424427">
                <a:tc>
                  <a:txBody>
                    <a:bodyPr/>
                    <a:lstStyle/>
                    <a:p>
                      <a:r>
                        <a:rPr lang="en-US" sz="2400" dirty="0"/>
                        <a:t>17</a:t>
                      </a:r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Panggung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/stage</a:t>
                      </a:r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061251"/>
                  </a:ext>
                </a:extLst>
              </a:tr>
              <a:tr h="424427">
                <a:tc>
                  <a:txBody>
                    <a:bodyPr/>
                    <a:lstStyle/>
                    <a:p>
                      <a:r>
                        <a:rPr lang="en-ID" sz="2400" dirty="0"/>
                        <a:t>18</a:t>
                      </a:r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Konsumsi</a:t>
                      </a:r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962272"/>
                  </a:ext>
                </a:extLst>
              </a:tr>
              <a:tr h="424427">
                <a:tc>
                  <a:txBody>
                    <a:bodyPr/>
                    <a:lstStyle/>
                    <a:p>
                      <a:r>
                        <a:rPr lang="en-ID" sz="2400" dirty="0"/>
                        <a:t>19</a:t>
                      </a:r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 Acara 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D" sz="2400" dirty="0"/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24088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D" sz="2400" dirty="0"/>
                        <a:t>20</a:t>
                      </a:r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Acara Inti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D" sz="2400" dirty="0"/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679867"/>
                  </a:ext>
                </a:extLst>
              </a:tr>
              <a:tr h="424427">
                <a:tc>
                  <a:txBody>
                    <a:bodyPr/>
                    <a:lstStyle/>
                    <a:p>
                      <a:r>
                        <a:rPr lang="en-ID" sz="2400" dirty="0"/>
                        <a:t>21</a:t>
                      </a:r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Silaturahmi</a:t>
                      </a:r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Ibunda</a:t>
                      </a:r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Guru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D" sz="3200" dirty="0"/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112267"/>
                  </a:ext>
                </a:extLst>
              </a:tr>
              <a:tr h="424427">
                <a:tc>
                  <a:txBody>
                    <a:bodyPr/>
                    <a:lstStyle/>
                    <a:p>
                      <a:r>
                        <a:rPr lang="en-ID" sz="2400" dirty="0"/>
                        <a:t>22</a:t>
                      </a:r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PORSENIJAR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Didih</a:t>
                      </a:r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Hartaya</a:t>
                      </a:r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Rien </a:t>
                      </a:r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Safrina</a:t>
                      </a:r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dan </a:t>
                      </a:r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Euis</a:t>
                      </a:r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6269011"/>
                  </a:ext>
                </a:extLst>
              </a:tr>
              <a:tr h="424427">
                <a:tc>
                  <a:txBody>
                    <a:bodyPr/>
                    <a:lstStyle/>
                    <a:p>
                      <a:r>
                        <a:rPr lang="en-ID" sz="2400" dirty="0"/>
                        <a:t>23</a:t>
                      </a:r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Bantuan</a:t>
                      </a:r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dari</a:t>
                      </a:r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Pemda</a:t>
                      </a:r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DKI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1251427"/>
                  </a:ext>
                </a:extLst>
              </a:tr>
              <a:tr h="424427">
                <a:tc>
                  <a:txBody>
                    <a:bodyPr/>
                    <a:lstStyle/>
                    <a:p>
                      <a:r>
                        <a:rPr lang="en-ID" sz="2400" dirty="0"/>
                        <a:t>24</a:t>
                      </a:r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Permasalahan</a:t>
                      </a:r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guru di </a:t>
                      </a:r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Luwu</a:t>
                      </a:r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Utara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Sekjen</a:t>
                      </a:r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dan </a:t>
                      </a:r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</a:t>
                      </a:r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D" sz="2400" dirty="0" err="1"/>
                        <a:t>Bagaimana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penyelesaian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masalahnya</a:t>
                      </a:r>
                      <a:r>
                        <a:rPr lang="en-ID" sz="2400" dirty="0"/>
                        <a:t>?</a:t>
                      </a:r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600526"/>
                  </a:ext>
                </a:extLst>
              </a:tr>
              <a:tr h="424427">
                <a:tc>
                  <a:txBody>
                    <a:bodyPr/>
                    <a:lstStyle/>
                    <a:p>
                      <a:r>
                        <a:rPr lang="en-ID" sz="2400" dirty="0"/>
                        <a:t>25</a:t>
                      </a:r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Rakornas</a:t>
                      </a:r>
                      <a:r>
                        <a:rPr lang="en-ID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Virtual 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D" sz="2400" dirty="0"/>
                        <a:t>15 November 2025</a:t>
                      </a:r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283655"/>
                  </a:ext>
                </a:extLst>
              </a:tr>
              <a:tr h="424427"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070566"/>
                  </a:ext>
                </a:extLst>
              </a:tr>
              <a:tr h="687925"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245634"/>
                  </a:ext>
                </a:extLst>
              </a:tr>
              <a:tr h="424427"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7423374"/>
                  </a:ext>
                </a:extLst>
              </a:tr>
              <a:tr h="424427"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3399061"/>
                  </a:ext>
                </a:extLst>
              </a:tr>
              <a:tr h="980299"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525742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3639513-5B96-BEE5-CCC0-E5A04C9D1FA0}"/>
              </a:ext>
            </a:extLst>
          </p:cNvPr>
          <p:cNvSpPr txBox="1"/>
          <p:nvPr/>
        </p:nvSpPr>
        <p:spPr>
          <a:xfrm>
            <a:off x="685800" y="190500"/>
            <a:ext cx="15468600" cy="19389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 err="1"/>
              <a:t>Penanggung</a:t>
            </a:r>
            <a:r>
              <a:rPr lang="en-US" sz="2000" b="1" dirty="0"/>
              <a:t> Jawab; KETUA UMUM PB PGRI</a:t>
            </a:r>
          </a:p>
          <a:p>
            <a:r>
              <a:rPr lang="en-US" sz="2000" b="1" dirty="0"/>
              <a:t> KETUA  </a:t>
            </a:r>
          </a:p>
          <a:p>
            <a:r>
              <a:rPr lang="en-US" sz="2000" b="1" dirty="0" err="1"/>
              <a:t>Prof.Dr</a:t>
            </a:r>
            <a:r>
              <a:rPr lang="en-US" sz="2000" b="1" dirty="0"/>
              <a:t>. Supardi US, M.M., </a:t>
            </a:r>
            <a:r>
              <a:rPr lang="en-US" sz="2000" b="1" dirty="0" err="1"/>
              <a:t>M.Pd</a:t>
            </a:r>
            <a:r>
              <a:rPr lang="en-US" sz="2000" b="1" dirty="0"/>
              <a:t> (</a:t>
            </a:r>
            <a:r>
              <a:rPr lang="en-US" sz="2000" b="1" dirty="0" err="1"/>
              <a:t>Ketua</a:t>
            </a:r>
            <a:r>
              <a:rPr lang="en-US" sz="2000" b="1" dirty="0"/>
              <a:t>)  dan Prof. Dr. </a:t>
            </a:r>
            <a:r>
              <a:rPr lang="en-US" sz="2000" b="1" dirty="0" err="1"/>
              <a:t>Fathiaty</a:t>
            </a:r>
            <a:r>
              <a:rPr lang="en-US" sz="2000" b="1" dirty="0"/>
              <a:t> </a:t>
            </a:r>
            <a:r>
              <a:rPr lang="en-US" sz="2000" b="1" dirty="0" err="1"/>
              <a:t>Murtadho</a:t>
            </a:r>
            <a:r>
              <a:rPr lang="en-US" sz="2000" b="1" dirty="0"/>
              <a:t>, </a:t>
            </a:r>
            <a:r>
              <a:rPr lang="en-US" sz="2000" b="1" dirty="0" err="1"/>
              <a:t>M.Pd</a:t>
            </a:r>
            <a:r>
              <a:rPr lang="en-US" sz="2000" b="1" dirty="0"/>
              <a:t> (</a:t>
            </a:r>
            <a:r>
              <a:rPr lang="en-US" sz="2000" b="1" dirty="0" err="1"/>
              <a:t>SekretariS</a:t>
            </a:r>
            <a:r>
              <a:rPr lang="en-US" sz="2000" b="1" dirty="0"/>
              <a:t>)</a:t>
            </a:r>
          </a:p>
          <a:p>
            <a:r>
              <a:rPr lang="en-US" sz="2000" b="1" dirty="0"/>
              <a:t>PANITIA; SEKJEN , KETUA, KETUA DEPARTEMAN, KA PGRI  DKI&lt;JABAR DAN BANTEN)</a:t>
            </a:r>
          </a:p>
          <a:p>
            <a:r>
              <a:rPr lang="en-US" sz="2000" b="1" dirty="0"/>
              <a:t>KELENGKAPAN ORGANISASI PUSAT, KARYAWAN DAN YG TERTERA DALAM LAMMPIRAN)</a:t>
            </a:r>
          </a:p>
          <a:p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99394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025508"/>
              </p:ext>
            </p:extLst>
          </p:nvPr>
        </p:nvGraphicFramePr>
        <p:xfrm>
          <a:off x="2895600" y="-14206"/>
          <a:ext cx="12877800" cy="101415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77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724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6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68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44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94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000" b="1" spc="-10" dirty="0">
                          <a:latin typeface="Trebuchet MS"/>
                          <a:cs typeface="Trebuchet MS"/>
                        </a:rPr>
                        <a:t>REKAPITULASI</a:t>
                      </a:r>
                      <a:r>
                        <a:rPr sz="2000" b="1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000" b="1" dirty="0">
                          <a:latin typeface="Trebuchet MS"/>
                          <a:cs typeface="Trebuchet MS"/>
                        </a:rPr>
                        <a:t>PEMBAGIAN</a:t>
                      </a:r>
                      <a:r>
                        <a:rPr sz="2000" b="1" spc="-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000" b="1" spc="-35" dirty="0">
                          <a:latin typeface="Trebuchet MS"/>
                          <a:cs typeface="Trebuchet MS"/>
                        </a:rPr>
                        <a:t>KUOTA</a:t>
                      </a:r>
                      <a:r>
                        <a:rPr sz="2000" b="1" spc="-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000" b="1" spc="-10" dirty="0">
                          <a:latin typeface="Trebuchet MS"/>
                          <a:cs typeface="Trebuchet MS"/>
                        </a:rPr>
                        <a:t>PESERTA</a:t>
                      </a:r>
                      <a:r>
                        <a:rPr sz="2000" b="1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000" b="1" dirty="0">
                          <a:latin typeface="Trebuchet MS"/>
                          <a:cs typeface="Trebuchet MS"/>
                        </a:rPr>
                        <a:t>DAN</a:t>
                      </a:r>
                      <a:r>
                        <a:rPr sz="2000" b="1" spc="-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000" b="1" dirty="0">
                          <a:latin typeface="Trebuchet MS"/>
                          <a:cs typeface="Trebuchet MS"/>
                        </a:rPr>
                        <a:t>PENGISI</a:t>
                      </a:r>
                      <a:r>
                        <a:rPr sz="2000" b="1" spc="-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000" b="1" spc="-10" dirty="0">
                          <a:latin typeface="Trebuchet MS"/>
                          <a:cs typeface="Trebuchet MS"/>
                        </a:rPr>
                        <a:t>ACARA</a:t>
                      </a:r>
                      <a:endParaRPr sz="2000" dirty="0">
                        <a:latin typeface="Trebuchet MS"/>
                        <a:cs typeface="Trebuchet MS"/>
                      </a:endParaRPr>
                    </a:p>
                  </a:txBody>
                  <a:tcPr marL="0" marR="0" marT="6985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000" b="1" dirty="0">
                          <a:latin typeface="Trebuchet MS"/>
                          <a:cs typeface="Trebuchet MS"/>
                        </a:rPr>
                        <a:t>PUNCAK</a:t>
                      </a:r>
                      <a:r>
                        <a:rPr sz="2000" b="1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000" b="1" dirty="0">
                          <a:latin typeface="Trebuchet MS"/>
                          <a:cs typeface="Trebuchet MS"/>
                        </a:rPr>
                        <a:t>PERINGATAN</a:t>
                      </a:r>
                      <a:r>
                        <a:rPr sz="2000" b="1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000" b="1" spc="-35" dirty="0">
                          <a:latin typeface="Trebuchet MS"/>
                          <a:cs typeface="Trebuchet MS"/>
                        </a:rPr>
                        <a:t>HUT</a:t>
                      </a:r>
                      <a:r>
                        <a:rPr sz="2000" b="1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000" b="1" spc="-25" dirty="0">
                          <a:latin typeface="Trebuchet MS"/>
                          <a:cs typeface="Trebuchet MS"/>
                        </a:rPr>
                        <a:t>KE-</a:t>
                      </a:r>
                      <a:r>
                        <a:rPr sz="2000" b="1" spc="-85" dirty="0">
                          <a:latin typeface="Trebuchet MS"/>
                          <a:cs typeface="Trebuchet MS"/>
                        </a:rPr>
                        <a:t>80</a:t>
                      </a:r>
                      <a:r>
                        <a:rPr sz="2000" b="1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000" b="1" dirty="0">
                          <a:latin typeface="Trebuchet MS"/>
                          <a:cs typeface="Trebuchet MS"/>
                        </a:rPr>
                        <a:t>PGRI</a:t>
                      </a:r>
                      <a:r>
                        <a:rPr sz="2000" b="1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000" b="1" dirty="0">
                          <a:latin typeface="Trebuchet MS"/>
                          <a:cs typeface="Trebuchet MS"/>
                        </a:rPr>
                        <a:t>DAN</a:t>
                      </a:r>
                      <a:r>
                        <a:rPr sz="2000" b="1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000" b="1" spc="55" dirty="0">
                          <a:latin typeface="Trebuchet MS"/>
                          <a:cs typeface="Trebuchet MS"/>
                        </a:rPr>
                        <a:t>HGN</a:t>
                      </a:r>
                      <a:r>
                        <a:rPr sz="2000" b="1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000" b="1" spc="-20" dirty="0">
                          <a:latin typeface="Trebuchet MS"/>
                          <a:cs typeface="Trebuchet MS"/>
                        </a:rPr>
                        <a:t>2025</a:t>
                      </a:r>
                      <a:endParaRPr sz="2000" dirty="0">
                        <a:latin typeface="Trebuchet MS"/>
                        <a:cs typeface="Trebuchet MS"/>
                      </a:endParaRPr>
                    </a:p>
                  </a:txBody>
                  <a:tcPr marL="0" marR="0" marT="6985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000" b="1" spc="-20" dirty="0">
                          <a:latin typeface="Trebuchet MS"/>
                          <a:cs typeface="Trebuchet MS"/>
                        </a:rPr>
                        <a:t>TANGGAL</a:t>
                      </a:r>
                      <a:r>
                        <a:rPr sz="2000" b="1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000" b="1" spc="-150" dirty="0">
                          <a:latin typeface="Trebuchet MS"/>
                          <a:cs typeface="Trebuchet MS"/>
                        </a:rPr>
                        <a:t>2G</a:t>
                      </a:r>
                      <a:r>
                        <a:rPr sz="2000" b="1" spc="-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000" b="1" dirty="0">
                          <a:latin typeface="Trebuchet MS"/>
                          <a:cs typeface="Trebuchet MS"/>
                        </a:rPr>
                        <a:t>NOVEMBER</a:t>
                      </a:r>
                      <a:r>
                        <a:rPr sz="2000" b="1" spc="-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000" b="1" spc="-20" dirty="0">
                          <a:latin typeface="Trebuchet MS"/>
                          <a:cs typeface="Trebuchet MS"/>
                        </a:rPr>
                        <a:t>2025</a:t>
                      </a:r>
                      <a:endParaRPr sz="2000" dirty="0">
                        <a:latin typeface="Trebuchet MS"/>
                        <a:cs typeface="Trebuchet MS"/>
                      </a:endParaRPr>
                    </a:p>
                  </a:txBody>
                  <a:tcPr marL="0" marR="0" marT="6985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000" b="1" dirty="0">
                          <a:latin typeface="Trebuchet MS"/>
                          <a:cs typeface="Trebuchet MS"/>
                        </a:rPr>
                        <a:t>DI</a:t>
                      </a:r>
                      <a:r>
                        <a:rPr sz="2000" b="1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000" b="1" spc="-10" dirty="0">
                          <a:latin typeface="Trebuchet MS"/>
                          <a:cs typeface="Trebuchet MS"/>
                        </a:rPr>
                        <a:t>BRITAMA</a:t>
                      </a:r>
                      <a:r>
                        <a:rPr sz="2000" b="1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000" b="1" spc="-20" dirty="0">
                          <a:latin typeface="Trebuchet MS"/>
                          <a:cs typeface="Trebuchet MS"/>
                        </a:rPr>
                        <a:t>ARENA,</a:t>
                      </a:r>
                      <a:r>
                        <a:rPr sz="2000" b="1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000" b="1" spc="-10" dirty="0">
                          <a:latin typeface="Trebuchet MS"/>
                          <a:cs typeface="Trebuchet MS"/>
                        </a:rPr>
                        <a:t>JAKARTA</a:t>
                      </a:r>
                      <a:endParaRPr sz="2000" dirty="0">
                        <a:latin typeface="Trebuchet MS"/>
                        <a:cs typeface="Trebuchet MS"/>
                      </a:endParaRPr>
                    </a:p>
                  </a:txBody>
                  <a:tcPr marL="0" marR="0" marT="6985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b="1" spc="-25" dirty="0">
                          <a:latin typeface="Calibri"/>
                          <a:cs typeface="Calibri"/>
                        </a:rPr>
                        <a:t>No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b="1" spc="-10" dirty="0">
                          <a:latin typeface="Calibri"/>
                          <a:cs typeface="Calibri"/>
                        </a:rPr>
                        <a:t>Provinsi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b="1" dirty="0">
                          <a:latin typeface="Calibri"/>
                          <a:cs typeface="Calibri"/>
                        </a:rPr>
                        <a:t>Jumlah</a:t>
                      </a:r>
                      <a:r>
                        <a:rPr sz="2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Peserta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116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b="1" spc="-10" dirty="0">
                          <a:latin typeface="Calibri"/>
                          <a:cs typeface="Calibri"/>
                        </a:rPr>
                        <a:t>Dalam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b="1" spc="-20" dirty="0">
                          <a:latin typeface="Calibri"/>
                          <a:cs typeface="Calibri"/>
                        </a:rPr>
                        <a:t>Luar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spc="-50" dirty="0">
                          <a:latin typeface="Arial MT"/>
                          <a:cs typeface="Arial MT"/>
                        </a:rPr>
                        <a:t>1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20" dirty="0">
                          <a:latin typeface="Calibri"/>
                          <a:cs typeface="Calibri"/>
                        </a:rPr>
                        <a:t>Aceh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spc="-50" dirty="0">
                          <a:latin typeface="Arial MT"/>
                          <a:cs typeface="Arial MT"/>
                        </a:rPr>
                        <a:t>2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Sumatera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Utara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spc="-50" dirty="0">
                          <a:latin typeface="Arial MT"/>
                          <a:cs typeface="Arial MT"/>
                        </a:rPr>
                        <a:t>3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Sumatera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Barat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30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spc="-50" dirty="0">
                          <a:latin typeface="Arial MT"/>
                          <a:cs typeface="Arial MT"/>
                        </a:rPr>
                        <a:t>4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20" dirty="0">
                          <a:latin typeface="Calibri"/>
                          <a:cs typeface="Calibri"/>
                        </a:rPr>
                        <a:t>Riau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spc="-50" dirty="0">
                          <a:latin typeface="Arial MT"/>
                          <a:cs typeface="Arial MT"/>
                        </a:rPr>
                        <a:t>5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Jambi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spc="35" dirty="0">
                          <a:latin typeface="Arial MT"/>
                          <a:cs typeface="Arial MT"/>
                        </a:rPr>
                        <a:t>6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Sumatera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Selatan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75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spc="-50" dirty="0">
                          <a:latin typeface="Arial MT"/>
                          <a:cs typeface="Arial MT"/>
                        </a:rPr>
                        <a:t>7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Bengkulu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spc="-50" dirty="0">
                          <a:latin typeface="Arial MT"/>
                          <a:cs typeface="Arial MT"/>
                        </a:rPr>
                        <a:t>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Lampung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50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spc="35" dirty="0">
                          <a:latin typeface="Arial MT"/>
                          <a:cs typeface="Arial MT"/>
                        </a:rPr>
                        <a:t>9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Bangka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Belitung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spc="35" dirty="0">
                          <a:latin typeface="Arial MT"/>
                          <a:cs typeface="Arial MT"/>
                        </a:rPr>
                        <a:t>10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Kepalauan 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Riau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spc="-25" dirty="0">
                          <a:latin typeface="Arial MT"/>
                          <a:cs typeface="Arial MT"/>
                        </a:rPr>
                        <a:t>11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Daerah </a:t>
                      </a:r>
                      <a:r>
                        <a:rPr sz="2000" dirty="0" err="1">
                          <a:latin typeface="Calibri"/>
                          <a:cs typeface="Calibri"/>
                        </a:rPr>
                        <a:t>Khusu</a:t>
                      </a:r>
                      <a:r>
                        <a:rPr lang="en-US" sz="2000" dirty="0" err="1">
                          <a:latin typeface="Calibri"/>
                          <a:cs typeface="Calibri"/>
                        </a:rPr>
                        <a:t>s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 Ibukota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Jakarta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750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spc="-25" dirty="0">
                          <a:latin typeface="Arial MT"/>
                          <a:cs typeface="Arial MT"/>
                        </a:rPr>
                        <a:t>12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Jawa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Barat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4000</a:t>
                      </a:r>
                      <a:endParaRPr sz="2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spc="-25" dirty="0">
                          <a:latin typeface="Arial MT"/>
                          <a:cs typeface="Arial MT"/>
                        </a:rPr>
                        <a:t>13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Jawa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Tengah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lang="en-US" sz="2000" spc="-25" dirty="0">
                          <a:latin typeface="Calibri"/>
                          <a:cs typeface="Calibri"/>
                        </a:rPr>
                        <a:t>400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spc="-25" dirty="0">
                          <a:latin typeface="Arial MT"/>
                          <a:cs typeface="Arial MT"/>
                        </a:rPr>
                        <a:t>14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Daerah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Istimewa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Yogyakarta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lang="en-US" sz="2000" spc="-25" dirty="0">
                          <a:latin typeface="Calibri"/>
                          <a:cs typeface="Calibri"/>
                        </a:rPr>
                        <a:t>75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spc="-25" dirty="0">
                          <a:latin typeface="Arial MT"/>
                          <a:cs typeface="Arial MT"/>
                        </a:rPr>
                        <a:t>15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Jawa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Timur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lang="en-US" sz="2000" spc="-25" dirty="0">
                          <a:latin typeface="Calibri"/>
                          <a:cs typeface="Calibri"/>
                        </a:rPr>
                        <a:t>00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spc="-25" dirty="0">
                          <a:latin typeface="Arial MT"/>
                          <a:cs typeface="Arial MT"/>
                        </a:rPr>
                        <a:t>16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Banten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lang="en-US" sz="2000" spc="-20" dirty="0">
                          <a:latin typeface="Calibri"/>
                          <a:cs typeface="Calibri"/>
                        </a:rPr>
                        <a:t>2500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spc="-25" dirty="0">
                          <a:latin typeface="Arial MT"/>
                          <a:cs typeface="Arial MT"/>
                        </a:rPr>
                        <a:t>17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20" dirty="0">
                          <a:latin typeface="Calibri"/>
                          <a:cs typeface="Calibri"/>
                        </a:rPr>
                        <a:t>Bali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40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spc="-25" dirty="0">
                          <a:latin typeface="Arial MT"/>
                          <a:cs typeface="Arial MT"/>
                        </a:rPr>
                        <a:t>18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Nusa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Tenggara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Barat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spc="-25" dirty="0">
                          <a:latin typeface="Arial MT"/>
                          <a:cs typeface="Arial MT"/>
                        </a:rPr>
                        <a:t>19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Nusa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Tenggara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Timur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spc="40" dirty="0">
                          <a:latin typeface="Arial MT"/>
                          <a:cs typeface="Arial MT"/>
                        </a:rPr>
                        <a:t>20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Kalimantan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Barat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spc="-25" dirty="0">
                          <a:latin typeface="Arial MT"/>
                          <a:cs typeface="Arial MT"/>
                        </a:rPr>
                        <a:t>21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Kalimantan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Tengah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spc="-25" dirty="0">
                          <a:latin typeface="Arial MT"/>
                          <a:cs typeface="Arial MT"/>
                        </a:rPr>
                        <a:t>22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Kalimantan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Selatan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6437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618683"/>
              </p:ext>
            </p:extLst>
          </p:nvPr>
        </p:nvGraphicFramePr>
        <p:xfrm>
          <a:off x="2514600" y="781050"/>
          <a:ext cx="12229147" cy="9391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65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6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22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80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62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606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000" spc="-25" dirty="0">
                          <a:latin typeface="Arial MT"/>
                          <a:cs typeface="Arial MT"/>
                        </a:rPr>
                        <a:t>23</a:t>
                      </a:r>
                      <a:endParaRPr sz="2000" dirty="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121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Kalimantan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Timur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15"/>
                        </a:lnSpc>
                      </a:pPr>
                      <a:r>
                        <a:rPr lang="en-US"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2000" spc="-25" dirty="0">
                          <a:latin typeface="Arial MT"/>
                          <a:cs typeface="Arial MT"/>
                        </a:rPr>
                        <a:t>24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Kalimantan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Utara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2000" spc="-25" dirty="0">
                          <a:latin typeface="Arial MT"/>
                          <a:cs typeface="Arial MT"/>
                        </a:rPr>
                        <a:t>25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Sulawesi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Utara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3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2000" spc="-25" dirty="0">
                          <a:latin typeface="Arial MT"/>
                          <a:cs typeface="Arial MT"/>
                        </a:rPr>
                        <a:t>26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Sulawesi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Tengah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2000" spc="-25" dirty="0">
                          <a:latin typeface="Arial MT"/>
                          <a:cs typeface="Arial MT"/>
                        </a:rPr>
                        <a:t>27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Sulawesi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Selatan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20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2000" spc="-25" dirty="0">
                          <a:latin typeface="Arial MT"/>
                          <a:cs typeface="Arial MT"/>
                        </a:rPr>
                        <a:t>28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Sulawesi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Tenggara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2000" spc="-25" dirty="0">
                          <a:latin typeface="Arial MT"/>
                          <a:cs typeface="Arial MT"/>
                        </a:rPr>
                        <a:t>29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Gorontalo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2000" spc="60" dirty="0">
                          <a:latin typeface="Arial MT"/>
                          <a:cs typeface="Arial MT"/>
                        </a:rPr>
                        <a:t>30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Sulawesi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Barat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2000" spc="-25" dirty="0">
                          <a:latin typeface="Arial MT"/>
                          <a:cs typeface="Arial MT"/>
                        </a:rPr>
                        <a:t>31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Maluku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2000" spc="-25" dirty="0">
                          <a:latin typeface="Arial MT"/>
                          <a:cs typeface="Arial MT"/>
                        </a:rPr>
                        <a:t>32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Maluku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Utara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2000" spc="-25" dirty="0">
                          <a:latin typeface="Arial MT"/>
                          <a:cs typeface="Arial MT"/>
                        </a:rPr>
                        <a:t>33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Papua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Barat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2000" spc="-25" dirty="0">
                          <a:latin typeface="Arial MT"/>
                          <a:cs typeface="Arial MT"/>
                        </a:rPr>
                        <a:t>34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Papua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2000" spc="-25" dirty="0">
                          <a:latin typeface="Arial MT"/>
                          <a:cs typeface="Arial MT"/>
                        </a:rPr>
                        <a:t>35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Papua Barat 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Daya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2000" spc="30" dirty="0">
                          <a:latin typeface="Arial MT"/>
                          <a:cs typeface="Arial MT"/>
                        </a:rPr>
                        <a:t>36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Papua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Selatan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2000" spc="-25" dirty="0">
                          <a:latin typeface="Arial MT"/>
                          <a:cs typeface="Arial MT"/>
                        </a:rPr>
                        <a:t>37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Peserta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dari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Porsenijar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lang="en-US" sz="2000" spc="-25" dirty="0">
                          <a:latin typeface="Calibri"/>
                          <a:cs typeface="Calibri"/>
                        </a:rPr>
                        <a:t>200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2000" spc="-25" dirty="0">
                          <a:latin typeface="Arial MT"/>
                          <a:cs typeface="Arial MT"/>
                        </a:rPr>
                        <a:t>38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PB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PGRI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37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2000" spc="30" dirty="0">
                          <a:latin typeface="Arial MT"/>
                          <a:cs typeface="Arial MT"/>
                        </a:rPr>
                        <a:t>39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Perangkat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Kelengkapan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PB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PGRI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40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40.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Lembaga Pendidikan 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PGRI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150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08940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41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920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VIP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(Para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Menteri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dan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Pejabat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terkait,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Dewan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Pakar,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D.Penasehat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DKGI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und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lainnya)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57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50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857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42.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Penerima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Anugerah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DPN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18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43.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Pemenang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Lomba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50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44.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Pengisi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Acara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dan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Tim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Teknis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100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361950"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b="1" spc="-10" dirty="0">
                          <a:latin typeface="Calibri"/>
                          <a:cs typeface="Calibri"/>
                        </a:rPr>
                        <a:t>JUMLAH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b="1" spc="-20" dirty="0">
                          <a:latin typeface="Calibri"/>
                          <a:cs typeface="Calibri"/>
                        </a:rPr>
                        <a:t>7500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602C772-37AF-F2BF-466C-47B27169C7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99534"/>
              </p:ext>
            </p:extLst>
          </p:nvPr>
        </p:nvGraphicFramePr>
        <p:xfrm>
          <a:off x="2514600" y="276225"/>
          <a:ext cx="12229147" cy="3714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3618">
                  <a:extLst>
                    <a:ext uri="{9D8B030D-6E8A-4147-A177-3AD203B41FA5}">
                      <a16:colId xmlns:a16="http://schemas.microsoft.com/office/drawing/2014/main" val="2781887187"/>
                    </a:ext>
                  </a:extLst>
                </a:gridCol>
                <a:gridCol w="7124982">
                  <a:extLst>
                    <a:ext uri="{9D8B030D-6E8A-4147-A177-3AD203B41FA5}">
                      <a16:colId xmlns:a16="http://schemas.microsoft.com/office/drawing/2014/main" val="2183002904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82738815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3049497915"/>
                    </a:ext>
                  </a:extLst>
                </a:gridCol>
                <a:gridCol w="1256347">
                  <a:extLst>
                    <a:ext uri="{9D8B030D-6E8A-4147-A177-3AD203B41FA5}">
                      <a16:colId xmlns:a16="http://schemas.microsoft.com/office/drawing/2014/main" val="2508722553"/>
                    </a:ext>
                  </a:extLst>
                </a:gridCol>
              </a:tblGrid>
              <a:tr h="361315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b="1" spc="-25" dirty="0">
                          <a:latin typeface="Calibri"/>
                          <a:cs typeface="Calibri"/>
                        </a:rPr>
                        <a:t>No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b="1" spc="-10" dirty="0">
                          <a:latin typeface="Calibri"/>
                          <a:cs typeface="Calibri"/>
                        </a:rPr>
                        <a:t>Provinsi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b="1" dirty="0">
                          <a:latin typeface="Calibri"/>
                          <a:cs typeface="Calibri"/>
                        </a:rPr>
                        <a:t>Jumlah</a:t>
                      </a:r>
                      <a:r>
                        <a:rPr sz="2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Peserta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116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b="1" spc="-10" dirty="0">
                          <a:latin typeface="Calibri"/>
                          <a:cs typeface="Calibri"/>
                        </a:rPr>
                        <a:t>Dam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b="1" spc="-20" dirty="0">
                          <a:latin typeface="Calibri"/>
                          <a:cs typeface="Calibri"/>
                        </a:rPr>
                        <a:t>Luar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77248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3778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</TotalTime>
  <Words>929</Words>
  <Application>Microsoft Office PowerPoint</Application>
  <PresentationFormat>Custom</PresentationFormat>
  <Paragraphs>340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Aldhabi</vt:lpstr>
      <vt:lpstr>Arial MT</vt:lpstr>
      <vt:lpstr>Baloo Bhaijaan</vt:lpstr>
      <vt:lpstr>Calibri</vt:lpstr>
      <vt:lpstr>Times New Roman</vt:lpstr>
      <vt:lpstr>Trebuchet MS</vt:lpstr>
      <vt:lpstr>Office Theme</vt:lpstr>
      <vt:lpstr>RAPAT KOORDINASI VIRTUAL   PERSIAPAN HUT 80 PGRI/HGN 2025  PORSENIJAR TINGKAT NASIONAL 2025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RENCANA KUOTA  PESERTA HUT PGRI ke 80 fix.xlsx</dc:title>
  <dc:creator>t</dc:creator>
  <cp:keywords>DAG4Xl4jRqM,BAGua5hJ1lY,0</cp:keywords>
  <cp:lastModifiedBy>Pengurus Besar PGRI</cp:lastModifiedBy>
  <cp:revision>22</cp:revision>
  <dcterms:created xsi:type="dcterms:W3CDTF">2025-11-11T07:11:18Z</dcterms:created>
  <dcterms:modified xsi:type="dcterms:W3CDTF">2025-11-15T07:00:47Z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2025-11-11T00:00:00Z</vt:filetime>
  </property>
  <property fmtid="{D5CDD505-2E9C-101B-9397-08002B2CF9AE}" pid="3" name="Creator">
    <vt:lpwstr>Canva</vt:lpwstr>
  </property>
  <property fmtid="{D5CDD505-2E9C-101B-9397-08002B2CF9AE}" pid="4" name="LastSaved">
    <vt:filetime>2025-11-11T00:00:00Z</vt:filetime>
  </property>
  <property fmtid="{D5CDD505-2E9C-101B-9397-08002B2CF9AE}" pid="5" name="Producer">
    <vt:lpwstr>Canva</vt:lpwstr>
  </property>
</Properties>
</file>